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2" r:id="rId1"/>
  </p:sldMasterIdLst>
  <p:sldIdLst>
    <p:sldId id="265" r:id="rId2"/>
    <p:sldId id="256" r:id="rId3"/>
    <p:sldId id="257" r:id="rId4"/>
    <p:sldId id="260" r:id="rId5"/>
    <p:sldId id="270" r:id="rId6"/>
    <p:sldId id="316" r:id="rId7"/>
    <p:sldId id="317" r:id="rId8"/>
    <p:sldId id="318" r:id="rId9"/>
    <p:sldId id="319" r:id="rId10"/>
    <p:sldId id="320" r:id="rId11"/>
    <p:sldId id="274" r:id="rId12"/>
    <p:sldId id="275" r:id="rId13"/>
    <p:sldId id="276" r:id="rId14"/>
    <p:sldId id="277" r:id="rId15"/>
    <p:sldId id="279" r:id="rId16"/>
    <p:sldId id="280" r:id="rId17"/>
    <p:sldId id="307" r:id="rId18"/>
    <p:sldId id="308" r:id="rId19"/>
    <p:sldId id="309" r:id="rId20"/>
    <p:sldId id="310" r:id="rId21"/>
    <p:sldId id="311" r:id="rId22"/>
    <p:sldId id="312" r:id="rId23"/>
    <p:sldId id="313" r:id="rId24"/>
    <p:sldId id="314" r:id="rId25"/>
    <p:sldId id="315" r:id="rId26"/>
    <p:sldId id="292" r:id="rId27"/>
    <p:sldId id="293" r:id="rId28"/>
    <p:sldId id="294" r:id="rId29"/>
    <p:sldId id="295" r:id="rId30"/>
    <p:sldId id="296" r:id="rId31"/>
    <p:sldId id="299" r:id="rId32"/>
    <p:sldId id="300" r:id="rId33"/>
    <p:sldId id="301" r:id="rId34"/>
    <p:sldId id="321" r:id="rId35"/>
    <p:sldId id="322" r:id="rId36"/>
    <p:sldId id="302" r:id="rId37"/>
    <p:sldId id="303" r:id="rId38"/>
    <p:sldId id="304" r:id="rId39"/>
    <p:sldId id="305" r:id="rId40"/>
    <p:sldId id="30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23" d="100"/>
          <a:sy n="123" d="100"/>
        </p:scale>
        <p:origin x="114"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3407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9878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6768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893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025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1/23/2019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1555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1/23/2019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5581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1/23/2019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6216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167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1/23/2019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2691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1/23/2019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2283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1/23/2019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6539389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issileana.wikispaces.com/" TargetMode="External"/><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2.jp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3.jpg"/><Relationship Id="rId11" Type="http://schemas.openxmlformats.org/officeDocument/2006/relationships/image" Target="../media/image29.png"/><Relationship Id="rId5" Type="http://schemas.openxmlformats.org/officeDocument/2006/relationships/image" Target="../media/image32.jp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3.jpg"/><Relationship Id="rId5" Type="http://schemas.openxmlformats.org/officeDocument/2006/relationships/image" Target="../media/image32.jp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2.png"/><Relationship Id="rId2" Type="http://schemas.openxmlformats.org/officeDocument/2006/relationships/image" Target="../media/image41.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4.jpg"/><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2.png"/><Relationship Id="rId2" Type="http://schemas.openxmlformats.org/officeDocument/2006/relationships/image" Target="../media/image41.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4.jpg"/><Relationship Id="rId4" Type="http://schemas.openxmlformats.org/officeDocument/2006/relationships/image" Target="../media/image43.jpg"/></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2.png"/><Relationship Id="rId2" Type="http://schemas.openxmlformats.org/officeDocument/2006/relationships/image" Target="../media/image41.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4.jpg"/><Relationship Id="rId4" Type="http://schemas.openxmlformats.org/officeDocument/2006/relationships/image" Target="../media/image43.jpg"/></Relationships>
</file>

<file path=ppt/slides/_rels/slide29.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5.png"/><Relationship Id="rId7" Type="http://schemas.openxmlformats.org/officeDocument/2006/relationships/image" Target="../media/image33.jpg"/><Relationship Id="rId2" Type="http://schemas.openxmlformats.org/officeDocument/2006/relationships/image" Target="../media/image45.jpg"/><Relationship Id="rId1" Type="http://schemas.openxmlformats.org/officeDocument/2006/relationships/slideLayout" Target="../slideLayouts/slideLayout4.xml"/><Relationship Id="rId6" Type="http://schemas.openxmlformats.org/officeDocument/2006/relationships/image" Target="../media/image34.jpg"/><Relationship Id="rId5" Type="http://schemas.openxmlformats.org/officeDocument/2006/relationships/image" Target="../media/image46.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jpg"/><Relationship Id="rId1" Type="http://schemas.openxmlformats.org/officeDocument/2006/relationships/slideLayout" Target="../slideLayouts/slideLayout4.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2.png"/><Relationship Id="rId2" Type="http://schemas.openxmlformats.org/officeDocument/2006/relationships/image" Target="../media/image41.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4.jpg"/><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5.png"/><Relationship Id="rId7" Type="http://schemas.openxmlformats.org/officeDocument/2006/relationships/image" Target="../media/image33.jpg"/><Relationship Id="rId2" Type="http://schemas.openxmlformats.org/officeDocument/2006/relationships/image" Target="../media/image45.jpg"/><Relationship Id="rId1" Type="http://schemas.openxmlformats.org/officeDocument/2006/relationships/slideLayout" Target="../slideLayouts/slideLayout4.xml"/><Relationship Id="rId6" Type="http://schemas.openxmlformats.org/officeDocument/2006/relationships/image" Target="../media/image34.jpg"/><Relationship Id="rId5" Type="http://schemas.openxmlformats.org/officeDocument/2006/relationships/image" Target="../media/image46.jp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jpg"/><Relationship Id="rId1" Type="http://schemas.openxmlformats.org/officeDocument/2006/relationships/slideLayout" Target="../slideLayouts/slideLayout4.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2.png"/><Relationship Id="rId2" Type="http://schemas.openxmlformats.org/officeDocument/2006/relationships/image" Target="../media/image41.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4.jpg"/><Relationship Id="rId4" Type="http://schemas.openxmlformats.org/officeDocument/2006/relationships/image" Target="../media/image43.jp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2.png"/><Relationship Id="rId2" Type="http://schemas.openxmlformats.org/officeDocument/2006/relationships/image" Target="../media/image41.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4.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2.png"/><Relationship Id="rId2" Type="http://schemas.openxmlformats.org/officeDocument/2006/relationships/image" Target="../media/image41.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4.jpg"/><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9.jpg"/><Relationship Id="rId12"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8.jp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jpg"/><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DF20CC4B-E969-458D-8AED-E5265145421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41417" y="1022168"/>
            <a:ext cx="6100354" cy="4575266"/>
          </a:xfrm>
          <a:prstGeom prst="rect">
            <a:avLst/>
          </a:prstGeom>
        </p:spPr>
      </p:pic>
    </p:spTree>
    <p:extLst>
      <p:ext uri="{BB962C8B-B14F-4D97-AF65-F5344CB8AC3E}">
        <p14:creationId xmlns:p14="http://schemas.microsoft.com/office/powerpoint/2010/main" val="1385231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7475-F27F-4420-A7B6-AC167A9CFEDC}"/>
              </a:ext>
            </a:extLst>
          </p:cNvPr>
          <p:cNvSpPr>
            <a:spLocks noGrp="1"/>
          </p:cNvSpPr>
          <p:nvPr>
            <p:ph type="title"/>
          </p:nvPr>
        </p:nvSpPr>
        <p:spPr/>
        <p:txBody>
          <a:bodyPr/>
          <a:lstStyle/>
          <a:p>
            <a:pPr algn="ctr"/>
            <a:br>
              <a:rPr lang="en-US" dirty="0">
                <a:latin typeface="Arial Rounded MT Bold" panose="020F0704030504030204" pitchFamily="34" charset="0"/>
              </a:rPr>
            </a:br>
            <a:br>
              <a:rPr lang="en-US" dirty="0">
                <a:latin typeface="Arial Rounded MT Bold" panose="020F0704030504030204" pitchFamily="34" charset="0"/>
              </a:rPr>
            </a:br>
            <a:br>
              <a:rPr lang="en-US" dirty="0">
                <a:latin typeface="Arial Rounded MT Bold" panose="020F0704030504030204" pitchFamily="34" charset="0"/>
              </a:rPr>
            </a:br>
            <a:br>
              <a:rPr lang="en-US" dirty="0">
                <a:latin typeface="Arial Rounded MT Bold" panose="020F0704030504030204" pitchFamily="34" charset="0"/>
              </a:rPr>
            </a:br>
            <a:r>
              <a:rPr lang="en-US" dirty="0">
                <a:latin typeface="Arial" panose="020B0604020202020204" pitchFamily="34" charset="0"/>
                <a:cs typeface="Arial" panose="020B0604020202020204" pitchFamily="34" charset="0"/>
              </a:rPr>
              <a:t>Craig’s  Background</a:t>
            </a:r>
          </a:p>
        </p:txBody>
      </p:sp>
      <p:sp>
        <p:nvSpPr>
          <p:cNvPr id="6" name="TextBox 5">
            <a:extLst>
              <a:ext uri="{FF2B5EF4-FFF2-40B4-BE49-F238E27FC236}">
                <a16:creationId xmlns:a16="http://schemas.microsoft.com/office/drawing/2014/main" id="{5BC23D92-CD1B-4827-BE77-2AF2B225DBBF}"/>
              </a:ext>
            </a:extLst>
          </p:cNvPr>
          <p:cNvSpPr txBox="1"/>
          <p:nvPr/>
        </p:nvSpPr>
        <p:spPr>
          <a:xfrm>
            <a:off x="3695700" y="2000934"/>
            <a:ext cx="8026400" cy="2985433"/>
          </a:xfrm>
          <a:prstGeom prst="rect">
            <a:avLst/>
          </a:prstGeom>
          <a:noFill/>
        </p:spPr>
        <p:txBody>
          <a:bodyPr wrap="square" rtlCol="0">
            <a:spAutoFit/>
          </a:bodyPr>
          <a:lstStyle/>
          <a:p>
            <a:pPr>
              <a:spcAft>
                <a:spcPts val="1200"/>
              </a:spcAft>
            </a:pPr>
            <a:r>
              <a:rPr lang="en-US" sz="2800" dirty="0">
                <a:latin typeface="Arial" panose="020B0604020202020204" pitchFamily="34" charset="0"/>
                <a:cs typeface="Arial" panose="020B0604020202020204" pitchFamily="34" charset="0"/>
              </a:rPr>
              <a:t>•	20+ years of design agency experience</a:t>
            </a:r>
          </a:p>
          <a:p>
            <a:pPr>
              <a:spcAft>
                <a:spcPts val="1200"/>
              </a:spcAft>
            </a:pPr>
            <a:r>
              <a:rPr lang="en-US" sz="2800" dirty="0">
                <a:latin typeface="Arial" panose="020B0604020202020204" pitchFamily="34" charset="0"/>
                <a:cs typeface="Arial" panose="020B0604020202020204" pitchFamily="34" charset="0"/>
              </a:rPr>
              <a:t>•	Partner and Creative Director,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of Spectrum Design Group for 15 years</a:t>
            </a:r>
          </a:p>
          <a:p>
            <a:pPr>
              <a:spcAft>
                <a:spcPts val="1200"/>
              </a:spcAft>
            </a:pPr>
            <a:r>
              <a:rPr lang="en-US" sz="2800" dirty="0">
                <a:latin typeface="Arial" panose="020B0604020202020204" pitchFamily="34" charset="0"/>
                <a:cs typeface="Arial" panose="020B0604020202020204" pitchFamily="34" charset="0"/>
              </a:rPr>
              <a:t>• 	Branding expert with extensive experience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in logos, package design, POP displays,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&amp; marketing collateral</a:t>
            </a:r>
          </a:p>
        </p:txBody>
      </p:sp>
      <p:pic>
        <p:nvPicPr>
          <p:cNvPr id="8" name="Picture 7">
            <a:extLst>
              <a:ext uri="{FF2B5EF4-FFF2-40B4-BE49-F238E27FC236}">
                <a16:creationId xmlns:a16="http://schemas.microsoft.com/office/drawing/2014/main" id="{25518A21-C018-4E18-98E6-506AABEEAFD4}"/>
              </a:ext>
            </a:extLst>
          </p:cNvPr>
          <p:cNvPicPr>
            <a:picLocks noChangeAspect="1"/>
          </p:cNvPicPr>
          <p:nvPr/>
        </p:nvPicPr>
        <p:blipFill>
          <a:blip r:embed="rId2"/>
          <a:stretch>
            <a:fillRect/>
          </a:stretch>
        </p:blipFill>
        <p:spPr>
          <a:xfrm>
            <a:off x="176744" y="5087940"/>
            <a:ext cx="1108251" cy="878614"/>
          </a:xfrm>
          <a:prstGeom prst="rect">
            <a:avLst/>
          </a:prstGeom>
        </p:spPr>
      </p:pic>
      <p:pic>
        <p:nvPicPr>
          <p:cNvPr id="10" name="Picture 9">
            <a:extLst>
              <a:ext uri="{FF2B5EF4-FFF2-40B4-BE49-F238E27FC236}">
                <a16:creationId xmlns:a16="http://schemas.microsoft.com/office/drawing/2014/main" id="{3C2A41FB-CC73-49B9-A3FB-C60961EDA830}"/>
              </a:ext>
            </a:extLst>
          </p:cNvPr>
          <p:cNvPicPr>
            <a:picLocks noChangeAspect="1"/>
          </p:cNvPicPr>
          <p:nvPr/>
        </p:nvPicPr>
        <p:blipFill>
          <a:blip r:embed="rId3"/>
          <a:stretch>
            <a:fillRect/>
          </a:stretch>
        </p:blipFill>
        <p:spPr>
          <a:xfrm>
            <a:off x="1496664" y="5047922"/>
            <a:ext cx="1819354" cy="878615"/>
          </a:xfrm>
          <a:prstGeom prst="rect">
            <a:avLst/>
          </a:prstGeom>
          <a:ln>
            <a:solidFill>
              <a:schemeClr val="bg1"/>
            </a:solidFill>
          </a:ln>
        </p:spPr>
      </p:pic>
      <p:pic>
        <p:nvPicPr>
          <p:cNvPr id="5" name="Picture 4">
            <a:extLst>
              <a:ext uri="{FF2B5EF4-FFF2-40B4-BE49-F238E27FC236}">
                <a16:creationId xmlns:a16="http://schemas.microsoft.com/office/drawing/2014/main" id="{BE3B578D-E094-4C4F-BDED-25B83E7ED1A6}"/>
              </a:ext>
            </a:extLst>
          </p:cNvPr>
          <p:cNvPicPr>
            <a:picLocks noChangeAspect="1"/>
          </p:cNvPicPr>
          <p:nvPr/>
        </p:nvPicPr>
        <p:blipFill>
          <a:blip r:embed="rId4"/>
          <a:stretch>
            <a:fillRect/>
          </a:stretch>
        </p:blipFill>
        <p:spPr>
          <a:xfrm>
            <a:off x="711106" y="1202261"/>
            <a:ext cx="2031107" cy="2449552"/>
          </a:xfrm>
          <a:prstGeom prst="rect">
            <a:avLst/>
          </a:prstGeom>
        </p:spPr>
      </p:pic>
      <p:sp>
        <p:nvSpPr>
          <p:cNvPr id="3" name="TextBox 2">
            <a:extLst>
              <a:ext uri="{FF2B5EF4-FFF2-40B4-BE49-F238E27FC236}">
                <a16:creationId xmlns:a16="http://schemas.microsoft.com/office/drawing/2014/main" id="{17351FAF-B983-3E44-9E23-818A5F660C33}"/>
              </a:ext>
            </a:extLst>
          </p:cNvPr>
          <p:cNvSpPr txBox="1"/>
          <p:nvPr/>
        </p:nvSpPr>
        <p:spPr>
          <a:xfrm>
            <a:off x="3773214" y="777766"/>
            <a:ext cx="7430814" cy="646331"/>
          </a:xfrm>
          <a:prstGeom prst="rect">
            <a:avLst/>
          </a:prstGeom>
          <a:noFill/>
        </p:spPr>
        <p:txBody>
          <a:bodyPr wrap="square" rtlCol="0">
            <a:spAutoFit/>
          </a:bodyPr>
          <a:lstStyle/>
          <a:p>
            <a:r>
              <a:rPr lang="en-US" sz="3600" dirty="0">
                <a:solidFill>
                  <a:schemeClr val="accent1"/>
                </a:solidFill>
                <a:latin typeface="Arial" panose="020B0604020202020204" pitchFamily="34" charset="0"/>
                <a:cs typeface="Arial" panose="020B0604020202020204" pitchFamily="34" charset="0"/>
              </a:rPr>
              <a:t>Advertising, Design and Marketing</a:t>
            </a:r>
          </a:p>
        </p:txBody>
      </p:sp>
    </p:spTree>
    <p:extLst>
      <p:ext uri="{BB962C8B-B14F-4D97-AF65-F5344CB8AC3E}">
        <p14:creationId xmlns:p14="http://schemas.microsoft.com/office/powerpoint/2010/main" val="400455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750A-438A-48F3-939C-EB560A915C69}"/>
              </a:ext>
            </a:extLst>
          </p:cNvPr>
          <p:cNvSpPr>
            <a:spLocks noGrp="1"/>
          </p:cNvSpPr>
          <p:nvPr>
            <p:ph type="title"/>
          </p:nvPr>
        </p:nvSpPr>
        <p:spPr/>
        <p:txBody>
          <a:bodyPr/>
          <a:lstStyle/>
          <a:p>
            <a:r>
              <a:rPr lang="en-US" sz="4400" dirty="0"/>
              <a:t>Medline</a:t>
            </a:r>
            <a:br>
              <a:rPr lang="en-US" dirty="0"/>
            </a:br>
            <a:endParaRPr lang="en-US" sz="1800" dirty="0"/>
          </a:p>
        </p:txBody>
      </p:sp>
      <p:sp>
        <p:nvSpPr>
          <p:cNvPr id="3" name="Content Placeholder 2">
            <a:extLst>
              <a:ext uri="{FF2B5EF4-FFF2-40B4-BE49-F238E27FC236}">
                <a16:creationId xmlns:a16="http://schemas.microsoft.com/office/drawing/2014/main" id="{18AD4B0A-0161-448D-95C8-496AC885A9A3}"/>
              </a:ext>
            </a:extLst>
          </p:cNvPr>
          <p:cNvSpPr>
            <a:spLocks noGrp="1"/>
          </p:cNvSpPr>
          <p:nvPr>
            <p:ph sz="half" idx="1"/>
          </p:nvPr>
        </p:nvSpPr>
        <p:spPr/>
        <p:txBody>
          <a:bodyPr>
            <a:normAutofit lnSpcReduction="10000"/>
          </a:bodyPr>
          <a:lstStyle/>
          <a:p>
            <a:r>
              <a:rPr lang="en-US" dirty="0"/>
              <a:t>With over 1500 reps Medline is truly leading the industry in educating their clients with only the best products and innovation.</a:t>
            </a:r>
          </a:p>
          <a:p>
            <a:r>
              <a:rPr lang="en-US" dirty="0"/>
              <a:t>We’ve committed to Medline that we will continue to update them on Beiersdorf and support their efforts in the field.</a:t>
            </a:r>
          </a:p>
          <a:p>
            <a:r>
              <a:rPr lang="en-US" dirty="0"/>
              <a:t>For a broad range of skin conditions Medline delivers a complete skincare regimen featuring non-sensitizing formulations by combining the most advanced skincare science with gentle, beneficial botanicals. </a:t>
            </a:r>
          </a:p>
        </p:txBody>
      </p:sp>
      <p:pic>
        <p:nvPicPr>
          <p:cNvPr id="14" name="Picture 13">
            <a:extLst>
              <a:ext uri="{FF2B5EF4-FFF2-40B4-BE49-F238E27FC236}">
                <a16:creationId xmlns:a16="http://schemas.microsoft.com/office/drawing/2014/main" id="{8F1333C3-3B18-43A8-AA75-20D7A6071ABB}"/>
              </a:ext>
            </a:extLst>
          </p:cNvPr>
          <p:cNvPicPr>
            <a:picLocks noChangeAspect="1"/>
          </p:cNvPicPr>
          <p:nvPr/>
        </p:nvPicPr>
        <p:blipFill>
          <a:blip r:embed="rId2"/>
          <a:stretch>
            <a:fillRect/>
          </a:stretch>
        </p:blipFill>
        <p:spPr>
          <a:xfrm>
            <a:off x="939710" y="1276241"/>
            <a:ext cx="1573898" cy="1247775"/>
          </a:xfrm>
          <a:prstGeom prst="rect">
            <a:avLst/>
          </a:prstGeom>
        </p:spPr>
      </p:pic>
      <p:pic>
        <p:nvPicPr>
          <p:cNvPr id="16" name="Picture 15">
            <a:extLst>
              <a:ext uri="{FF2B5EF4-FFF2-40B4-BE49-F238E27FC236}">
                <a16:creationId xmlns:a16="http://schemas.microsoft.com/office/drawing/2014/main" id="{649637CD-D0C4-45E7-A24C-C86D0BF9E712}"/>
              </a:ext>
            </a:extLst>
          </p:cNvPr>
          <p:cNvPicPr>
            <a:picLocks noChangeAspect="1"/>
          </p:cNvPicPr>
          <p:nvPr/>
        </p:nvPicPr>
        <p:blipFill>
          <a:blip r:embed="rId3"/>
          <a:stretch>
            <a:fillRect/>
          </a:stretch>
        </p:blipFill>
        <p:spPr>
          <a:xfrm>
            <a:off x="753648" y="4713611"/>
            <a:ext cx="1946022" cy="939786"/>
          </a:xfrm>
          <a:prstGeom prst="rect">
            <a:avLst/>
          </a:prstGeom>
          <a:ln>
            <a:solidFill>
              <a:schemeClr val="bg1"/>
            </a:solidFill>
          </a:ln>
        </p:spPr>
      </p:pic>
      <p:pic>
        <p:nvPicPr>
          <p:cNvPr id="17" name="Picture 16" descr="A picture containing object&#10;&#10;Description generated with high confidence">
            <a:extLst>
              <a:ext uri="{FF2B5EF4-FFF2-40B4-BE49-F238E27FC236}">
                <a16:creationId xmlns:a16="http://schemas.microsoft.com/office/drawing/2014/main" id="{20B37AB3-0295-444A-BC91-1F95D6C32307}"/>
              </a:ext>
            </a:extLst>
          </p:cNvPr>
          <p:cNvPicPr>
            <a:picLocks noChangeAspect="1"/>
          </p:cNvPicPr>
          <p:nvPr/>
        </p:nvPicPr>
        <p:blipFill>
          <a:blip r:embed="rId4"/>
          <a:stretch>
            <a:fillRect/>
          </a:stretch>
        </p:blipFill>
        <p:spPr>
          <a:xfrm>
            <a:off x="7698175" y="2524016"/>
            <a:ext cx="3261052" cy="3268348"/>
          </a:xfrm>
          <a:prstGeom prst="rect">
            <a:avLst/>
          </a:prstGeom>
        </p:spPr>
      </p:pic>
      <p:pic>
        <p:nvPicPr>
          <p:cNvPr id="19" name="Picture 18" descr="A picture containing indoor&#10;&#10;Description generated with high confidence">
            <a:extLst>
              <a:ext uri="{FF2B5EF4-FFF2-40B4-BE49-F238E27FC236}">
                <a16:creationId xmlns:a16="http://schemas.microsoft.com/office/drawing/2014/main" id="{ACEFC61D-2785-434A-A8C4-012D3B87C56B}"/>
              </a:ext>
            </a:extLst>
          </p:cNvPr>
          <p:cNvPicPr>
            <a:picLocks noChangeAspect="1"/>
          </p:cNvPicPr>
          <p:nvPr/>
        </p:nvPicPr>
        <p:blipFill>
          <a:blip r:embed="rId5"/>
          <a:stretch>
            <a:fillRect/>
          </a:stretch>
        </p:blipFill>
        <p:spPr>
          <a:xfrm>
            <a:off x="9328701" y="1258902"/>
            <a:ext cx="2350267" cy="1476751"/>
          </a:xfrm>
          <a:prstGeom prst="rect">
            <a:avLst/>
          </a:prstGeom>
        </p:spPr>
      </p:pic>
    </p:spTree>
    <p:extLst>
      <p:ext uri="{BB962C8B-B14F-4D97-AF65-F5344CB8AC3E}">
        <p14:creationId xmlns:p14="http://schemas.microsoft.com/office/powerpoint/2010/main" val="2883283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750A-438A-48F3-939C-EB560A915C69}"/>
              </a:ext>
            </a:extLst>
          </p:cNvPr>
          <p:cNvSpPr>
            <a:spLocks noGrp="1"/>
          </p:cNvSpPr>
          <p:nvPr>
            <p:ph type="title"/>
          </p:nvPr>
        </p:nvSpPr>
        <p:spPr/>
        <p:txBody>
          <a:bodyPr/>
          <a:lstStyle/>
          <a:p>
            <a:r>
              <a:rPr lang="en-US" sz="4400" dirty="0"/>
              <a:t>Moore Medical</a:t>
            </a:r>
            <a:br>
              <a:rPr lang="en-US" dirty="0"/>
            </a:br>
            <a:endParaRPr lang="en-US" sz="1800" dirty="0"/>
          </a:p>
        </p:txBody>
      </p:sp>
      <p:sp>
        <p:nvSpPr>
          <p:cNvPr id="3" name="Content Placeholder 2">
            <a:extLst>
              <a:ext uri="{FF2B5EF4-FFF2-40B4-BE49-F238E27FC236}">
                <a16:creationId xmlns:a16="http://schemas.microsoft.com/office/drawing/2014/main" id="{18AD4B0A-0161-448D-95C8-496AC885A9A3}"/>
              </a:ext>
            </a:extLst>
          </p:cNvPr>
          <p:cNvSpPr>
            <a:spLocks noGrp="1"/>
          </p:cNvSpPr>
          <p:nvPr>
            <p:ph sz="half" idx="1"/>
          </p:nvPr>
        </p:nvSpPr>
        <p:spPr/>
        <p:txBody>
          <a:bodyPr>
            <a:normAutofit fontScale="70000" lnSpcReduction="20000"/>
          </a:bodyPr>
          <a:lstStyle/>
          <a:p>
            <a:r>
              <a:rPr lang="en-US" dirty="0"/>
              <a:t>Moore Medical LLC, a subsidiary of McKesson Medical-Surgical, is an Internet-enabled, multi-channel, specialty direct marketer and distributor of medical-surgical supplies, equipment and pharmaceuticals to approximately 120,000 healthcare practices, facilities and organizations in non-hospital settings nationwide. Their customers include: physicians, podiatrists, obstetricians and gynecologists, pediatricians, surgeons, emergency medical technicians, schools, colleges and universities, correctional facilities, municipalities and government agencies, occupational and industrial healthcare professionals and other specialty practice communities..</a:t>
            </a:r>
          </a:p>
          <a:p>
            <a:r>
              <a:rPr lang="en-US" dirty="0"/>
              <a:t>We service Moore Medical by continued educational calls, meetings and conferences.  Committed to their success we will support them on all fronts.</a:t>
            </a:r>
          </a:p>
          <a:p>
            <a:r>
              <a:rPr lang="en-US" dirty="0"/>
              <a:t>To aid in the care and protection of a patient's skin, Moore Medical offers a variety of products such as creams, ointments, lotions, liquid treatments by brands such as Beiersdorf, DEB/SBS, Fruit of the Earth and more.</a:t>
            </a:r>
          </a:p>
        </p:txBody>
      </p:sp>
      <p:pic>
        <p:nvPicPr>
          <p:cNvPr id="14" name="Picture 13">
            <a:extLst>
              <a:ext uri="{FF2B5EF4-FFF2-40B4-BE49-F238E27FC236}">
                <a16:creationId xmlns:a16="http://schemas.microsoft.com/office/drawing/2014/main" id="{8F1333C3-3B18-43A8-AA75-20D7A6071ABB}"/>
              </a:ext>
            </a:extLst>
          </p:cNvPr>
          <p:cNvPicPr>
            <a:picLocks noChangeAspect="1"/>
          </p:cNvPicPr>
          <p:nvPr/>
        </p:nvPicPr>
        <p:blipFill>
          <a:blip r:embed="rId2"/>
          <a:stretch>
            <a:fillRect/>
          </a:stretch>
        </p:blipFill>
        <p:spPr>
          <a:xfrm>
            <a:off x="939710" y="1276241"/>
            <a:ext cx="1573898" cy="1247775"/>
          </a:xfrm>
          <a:prstGeom prst="rect">
            <a:avLst/>
          </a:prstGeom>
        </p:spPr>
      </p:pic>
      <p:pic>
        <p:nvPicPr>
          <p:cNvPr id="16" name="Picture 15">
            <a:extLst>
              <a:ext uri="{FF2B5EF4-FFF2-40B4-BE49-F238E27FC236}">
                <a16:creationId xmlns:a16="http://schemas.microsoft.com/office/drawing/2014/main" id="{649637CD-D0C4-45E7-A24C-C86D0BF9E712}"/>
              </a:ext>
            </a:extLst>
          </p:cNvPr>
          <p:cNvPicPr>
            <a:picLocks noChangeAspect="1"/>
          </p:cNvPicPr>
          <p:nvPr/>
        </p:nvPicPr>
        <p:blipFill>
          <a:blip r:embed="rId3"/>
          <a:stretch>
            <a:fillRect/>
          </a:stretch>
        </p:blipFill>
        <p:spPr>
          <a:xfrm>
            <a:off x="753648" y="4713611"/>
            <a:ext cx="1946022" cy="939786"/>
          </a:xfrm>
          <a:prstGeom prst="rect">
            <a:avLst/>
          </a:prstGeom>
          <a:ln>
            <a:solidFill>
              <a:schemeClr val="bg1"/>
            </a:solidFill>
          </a:ln>
        </p:spPr>
      </p:pic>
      <p:pic>
        <p:nvPicPr>
          <p:cNvPr id="11" name="Picture 10">
            <a:extLst>
              <a:ext uri="{FF2B5EF4-FFF2-40B4-BE49-F238E27FC236}">
                <a16:creationId xmlns:a16="http://schemas.microsoft.com/office/drawing/2014/main" id="{08FD1A79-07C1-48C5-B2CA-1D1AF9216803}"/>
              </a:ext>
            </a:extLst>
          </p:cNvPr>
          <p:cNvPicPr>
            <a:picLocks noChangeAspect="1"/>
          </p:cNvPicPr>
          <p:nvPr/>
        </p:nvPicPr>
        <p:blipFill>
          <a:blip r:embed="rId4"/>
          <a:stretch>
            <a:fillRect/>
          </a:stretch>
        </p:blipFill>
        <p:spPr>
          <a:xfrm>
            <a:off x="8358930" y="1899176"/>
            <a:ext cx="2286000" cy="1249680"/>
          </a:xfrm>
          <a:prstGeom prst="rect">
            <a:avLst/>
          </a:prstGeom>
        </p:spPr>
      </p:pic>
      <p:pic>
        <p:nvPicPr>
          <p:cNvPr id="17" name="Picture 16" descr="A drawing of a face&#10;&#10;Description generated with high confidence">
            <a:extLst>
              <a:ext uri="{FF2B5EF4-FFF2-40B4-BE49-F238E27FC236}">
                <a16:creationId xmlns:a16="http://schemas.microsoft.com/office/drawing/2014/main" id="{84CD622F-69A2-460C-93E3-0E9FE2E2CA37}"/>
              </a:ext>
            </a:extLst>
          </p:cNvPr>
          <p:cNvPicPr>
            <a:picLocks noChangeAspect="1"/>
          </p:cNvPicPr>
          <p:nvPr/>
        </p:nvPicPr>
        <p:blipFill>
          <a:blip r:embed="rId5"/>
          <a:stretch>
            <a:fillRect/>
          </a:stretch>
        </p:blipFill>
        <p:spPr>
          <a:xfrm>
            <a:off x="7667537" y="3678413"/>
            <a:ext cx="3843557" cy="1035198"/>
          </a:xfrm>
          <a:prstGeom prst="rect">
            <a:avLst/>
          </a:prstGeom>
        </p:spPr>
      </p:pic>
    </p:spTree>
    <p:extLst>
      <p:ext uri="{BB962C8B-B14F-4D97-AF65-F5344CB8AC3E}">
        <p14:creationId xmlns:p14="http://schemas.microsoft.com/office/powerpoint/2010/main" val="4246080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49AD-45B0-4974-828C-3251A2140733}"/>
              </a:ext>
            </a:extLst>
          </p:cNvPr>
          <p:cNvSpPr>
            <a:spLocks noGrp="1"/>
          </p:cNvSpPr>
          <p:nvPr>
            <p:ph type="title"/>
          </p:nvPr>
        </p:nvSpPr>
        <p:spPr/>
        <p:txBody>
          <a:bodyPr>
            <a:normAutofit/>
          </a:bodyPr>
          <a:lstStyle/>
          <a:p>
            <a:r>
              <a:rPr lang="en-US" dirty="0"/>
              <a:t>PK International</a:t>
            </a:r>
            <a:br>
              <a:rPr lang="en-US" dirty="0"/>
            </a:br>
            <a:endParaRPr lang="en-US" sz="1800" dirty="0"/>
          </a:p>
        </p:txBody>
      </p:sp>
      <p:sp>
        <p:nvSpPr>
          <p:cNvPr id="3" name="Content Placeholder 2">
            <a:extLst>
              <a:ext uri="{FF2B5EF4-FFF2-40B4-BE49-F238E27FC236}">
                <a16:creationId xmlns:a16="http://schemas.microsoft.com/office/drawing/2014/main" id="{92095B8A-A318-4520-AE69-37B762EBB992}"/>
              </a:ext>
            </a:extLst>
          </p:cNvPr>
          <p:cNvSpPr>
            <a:spLocks noGrp="1"/>
          </p:cNvSpPr>
          <p:nvPr>
            <p:ph sz="half" idx="1"/>
          </p:nvPr>
        </p:nvSpPr>
        <p:spPr/>
        <p:txBody>
          <a:bodyPr>
            <a:normAutofit/>
          </a:bodyPr>
          <a:lstStyle/>
          <a:p>
            <a:r>
              <a:rPr lang="en-US" dirty="0"/>
              <a:t>Since 1989 PK International has been a supplier of beauty needs to the multi-cultural market.</a:t>
            </a:r>
          </a:p>
          <a:p>
            <a:r>
              <a:rPr lang="en-US" dirty="0"/>
              <a:t>With skincare being a top seller for PK International we will continue to service them with education, promotions and field support for their two distribution centers and cash and carry location in Chicago.  </a:t>
            </a:r>
          </a:p>
          <a:p>
            <a:r>
              <a:rPr lang="en-US" dirty="0"/>
              <a:t>PK International is always seeking out the best products and innovations for their clients.</a:t>
            </a:r>
          </a:p>
        </p:txBody>
      </p:sp>
      <p:pic>
        <p:nvPicPr>
          <p:cNvPr id="5" name="Picture 4">
            <a:extLst>
              <a:ext uri="{FF2B5EF4-FFF2-40B4-BE49-F238E27FC236}">
                <a16:creationId xmlns:a16="http://schemas.microsoft.com/office/drawing/2014/main" id="{08F0E7E4-C9AD-481A-BAE4-6E3FCC403472}"/>
              </a:ext>
            </a:extLst>
          </p:cNvPr>
          <p:cNvPicPr>
            <a:picLocks noChangeAspect="1"/>
          </p:cNvPicPr>
          <p:nvPr/>
        </p:nvPicPr>
        <p:blipFill>
          <a:blip r:embed="rId2"/>
          <a:stretch>
            <a:fillRect/>
          </a:stretch>
        </p:blipFill>
        <p:spPr>
          <a:xfrm>
            <a:off x="939710" y="1276241"/>
            <a:ext cx="1573898" cy="1247775"/>
          </a:xfrm>
          <a:prstGeom prst="rect">
            <a:avLst/>
          </a:prstGeom>
        </p:spPr>
      </p:pic>
      <p:pic>
        <p:nvPicPr>
          <p:cNvPr id="6" name="Picture 5">
            <a:extLst>
              <a:ext uri="{FF2B5EF4-FFF2-40B4-BE49-F238E27FC236}">
                <a16:creationId xmlns:a16="http://schemas.microsoft.com/office/drawing/2014/main" id="{6CA0E101-96BD-4D38-9733-3B65230EE161}"/>
              </a:ext>
            </a:extLst>
          </p:cNvPr>
          <p:cNvPicPr>
            <a:picLocks noChangeAspect="1"/>
          </p:cNvPicPr>
          <p:nvPr/>
        </p:nvPicPr>
        <p:blipFill>
          <a:blip r:embed="rId3"/>
          <a:stretch>
            <a:fillRect/>
          </a:stretch>
        </p:blipFill>
        <p:spPr>
          <a:xfrm>
            <a:off x="753648" y="4713611"/>
            <a:ext cx="1946022" cy="939786"/>
          </a:xfrm>
          <a:prstGeom prst="rect">
            <a:avLst/>
          </a:prstGeom>
          <a:ln>
            <a:solidFill>
              <a:schemeClr val="bg1"/>
            </a:solidFill>
          </a:ln>
        </p:spPr>
      </p:pic>
      <p:pic>
        <p:nvPicPr>
          <p:cNvPr id="11" name="Picture 10" descr="A person lying on a bed&#10;&#10;Description generated with very high confidence">
            <a:extLst>
              <a:ext uri="{FF2B5EF4-FFF2-40B4-BE49-F238E27FC236}">
                <a16:creationId xmlns:a16="http://schemas.microsoft.com/office/drawing/2014/main" id="{2385DBF9-7229-482B-8354-7974FE7F3853}"/>
              </a:ext>
            </a:extLst>
          </p:cNvPr>
          <p:cNvPicPr>
            <a:picLocks noChangeAspect="1"/>
          </p:cNvPicPr>
          <p:nvPr/>
        </p:nvPicPr>
        <p:blipFill>
          <a:blip r:embed="rId4"/>
          <a:stretch>
            <a:fillRect/>
          </a:stretch>
        </p:blipFill>
        <p:spPr>
          <a:xfrm>
            <a:off x="7342632" y="1123837"/>
            <a:ext cx="3924300" cy="2943225"/>
          </a:xfrm>
          <a:prstGeom prst="rect">
            <a:avLst/>
          </a:prstGeom>
        </p:spPr>
      </p:pic>
      <p:pic>
        <p:nvPicPr>
          <p:cNvPr id="15" name="Picture 14" descr="A person smiling for the camera&#10;&#10;Description generated with very high confidence">
            <a:extLst>
              <a:ext uri="{FF2B5EF4-FFF2-40B4-BE49-F238E27FC236}">
                <a16:creationId xmlns:a16="http://schemas.microsoft.com/office/drawing/2014/main" id="{D898FC46-5226-4EE9-BC11-C525B76F263E}"/>
              </a:ext>
            </a:extLst>
          </p:cNvPr>
          <p:cNvPicPr>
            <a:picLocks noChangeAspect="1"/>
          </p:cNvPicPr>
          <p:nvPr/>
        </p:nvPicPr>
        <p:blipFill>
          <a:blip r:embed="rId5"/>
          <a:stretch>
            <a:fillRect/>
          </a:stretch>
        </p:blipFill>
        <p:spPr>
          <a:xfrm>
            <a:off x="7766534" y="4230300"/>
            <a:ext cx="2908715" cy="2181536"/>
          </a:xfrm>
          <a:prstGeom prst="rect">
            <a:avLst/>
          </a:prstGeom>
        </p:spPr>
      </p:pic>
    </p:spTree>
    <p:extLst>
      <p:ext uri="{BB962C8B-B14F-4D97-AF65-F5344CB8AC3E}">
        <p14:creationId xmlns:p14="http://schemas.microsoft.com/office/powerpoint/2010/main" val="84622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39577-4395-4DA3-BC6C-D8791BFCCD8B}"/>
              </a:ext>
            </a:extLst>
          </p:cNvPr>
          <p:cNvSpPr>
            <a:spLocks noGrp="1"/>
          </p:cNvSpPr>
          <p:nvPr>
            <p:ph type="title"/>
          </p:nvPr>
        </p:nvSpPr>
        <p:spPr/>
        <p:txBody>
          <a:bodyPr>
            <a:normAutofit/>
          </a:bodyPr>
          <a:lstStyle/>
          <a:p>
            <a:r>
              <a:rPr lang="en-US" dirty="0"/>
              <a:t>Jinny Beauty Supply</a:t>
            </a:r>
          </a:p>
        </p:txBody>
      </p:sp>
      <p:sp>
        <p:nvSpPr>
          <p:cNvPr id="3" name="Content Placeholder 2">
            <a:extLst>
              <a:ext uri="{FF2B5EF4-FFF2-40B4-BE49-F238E27FC236}">
                <a16:creationId xmlns:a16="http://schemas.microsoft.com/office/drawing/2014/main" id="{550AE09E-8005-40E3-AA4F-A12D6EB3B1EC}"/>
              </a:ext>
            </a:extLst>
          </p:cNvPr>
          <p:cNvSpPr>
            <a:spLocks noGrp="1"/>
          </p:cNvSpPr>
          <p:nvPr>
            <p:ph sz="half" idx="1"/>
          </p:nvPr>
        </p:nvSpPr>
        <p:spPr/>
        <p:txBody>
          <a:bodyPr>
            <a:normAutofit lnSpcReduction="10000"/>
          </a:bodyPr>
          <a:lstStyle/>
          <a:p>
            <a:r>
              <a:rPr lang="en-US" dirty="0"/>
              <a:t>With over 35 years of experience in the beauty industry, Jinny is the price and selection leader.  Jinny has the largest selection of multi-cultural &amp; ethnic beauty supplies and general merchandise in the world. </a:t>
            </a:r>
          </a:p>
          <a:p>
            <a:r>
              <a:rPr lang="en-US" dirty="0"/>
              <a:t>Jinny has been a true backer of Beiersdorf and continue to offer Nivea, Aquaphor and </a:t>
            </a:r>
            <a:r>
              <a:rPr lang="en-US" dirty="0" err="1"/>
              <a:t>Eucerin</a:t>
            </a:r>
            <a:r>
              <a:rPr lang="en-US" dirty="0"/>
              <a:t> as part of their premier skincare lines in their eleven distribution centers.</a:t>
            </a:r>
          </a:p>
          <a:p>
            <a:r>
              <a:rPr lang="en-US" dirty="0"/>
              <a:t>With quarterly meetings set with Jinny we will continue to support them with all important updates and educational needs.</a:t>
            </a:r>
          </a:p>
        </p:txBody>
      </p:sp>
      <p:pic>
        <p:nvPicPr>
          <p:cNvPr id="5" name="Picture 4">
            <a:extLst>
              <a:ext uri="{FF2B5EF4-FFF2-40B4-BE49-F238E27FC236}">
                <a16:creationId xmlns:a16="http://schemas.microsoft.com/office/drawing/2014/main" id="{20C196EB-82CB-4751-AD45-FFE572E0401B}"/>
              </a:ext>
            </a:extLst>
          </p:cNvPr>
          <p:cNvPicPr>
            <a:picLocks noChangeAspect="1"/>
          </p:cNvPicPr>
          <p:nvPr/>
        </p:nvPicPr>
        <p:blipFill>
          <a:blip r:embed="rId2"/>
          <a:stretch>
            <a:fillRect/>
          </a:stretch>
        </p:blipFill>
        <p:spPr>
          <a:xfrm>
            <a:off x="939710" y="1276241"/>
            <a:ext cx="1573898" cy="1247775"/>
          </a:xfrm>
          <a:prstGeom prst="rect">
            <a:avLst/>
          </a:prstGeom>
        </p:spPr>
      </p:pic>
      <p:pic>
        <p:nvPicPr>
          <p:cNvPr id="6" name="Picture 5">
            <a:extLst>
              <a:ext uri="{FF2B5EF4-FFF2-40B4-BE49-F238E27FC236}">
                <a16:creationId xmlns:a16="http://schemas.microsoft.com/office/drawing/2014/main" id="{CC6F8391-CBD0-441C-B00A-25AAE245F4C3}"/>
              </a:ext>
            </a:extLst>
          </p:cNvPr>
          <p:cNvPicPr>
            <a:picLocks noChangeAspect="1"/>
          </p:cNvPicPr>
          <p:nvPr/>
        </p:nvPicPr>
        <p:blipFill>
          <a:blip r:embed="rId3"/>
          <a:stretch>
            <a:fillRect/>
          </a:stretch>
        </p:blipFill>
        <p:spPr>
          <a:xfrm>
            <a:off x="753648" y="4713611"/>
            <a:ext cx="1946022" cy="939786"/>
          </a:xfrm>
          <a:prstGeom prst="rect">
            <a:avLst/>
          </a:prstGeom>
          <a:ln>
            <a:solidFill>
              <a:schemeClr val="bg1"/>
            </a:solidFill>
          </a:ln>
        </p:spPr>
      </p:pic>
      <p:pic>
        <p:nvPicPr>
          <p:cNvPr id="11" name="Content Placeholder 10" descr="A close up of a warehouse&#10;&#10;Description generated with high confidence">
            <a:extLst>
              <a:ext uri="{FF2B5EF4-FFF2-40B4-BE49-F238E27FC236}">
                <a16:creationId xmlns:a16="http://schemas.microsoft.com/office/drawing/2014/main" id="{5D8A1257-607C-4284-AE5E-E38CCC62FDB0}"/>
              </a:ext>
            </a:extLst>
          </p:cNvPr>
          <p:cNvPicPr>
            <a:picLocks noGrp="1" noChangeAspect="1"/>
          </p:cNvPicPr>
          <p:nvPr>
            <p:ph sz="half" idx="2"/>
          </p:nvPr>
        </p:nvPicPr>
        <p:blipFill>
          <a:blip r:embed="rId4"/>
          <a:stretch>
            <a:fillRect/>
          </a:stretch>
        </p:blipFill>
        <p:spPr>
          <a:xfrm>
            <a:off x="7699042" y="1531298"/>
            <a:ext cx="3475037" cy="1546391"/>
          </a:xfrm>
        </p:spPr>
      </p:pic>
      <p:pic>
        <p:nvPicPr>
          <p:cNvPr id="14" name="Picture 13" descr="A person smiling and posing for the camera&#10;&#10;Description generated with very high confidence">
            <a:extLst>
              <a:ext uri="{FF2B5EF4-FFF2-40B4-BE49-F238E27FC236}">
                <a16:creationId xmlns:a16="http://schemas.microsoft.com/office/drawing/2014/main" id="{2E49DD8A-5959-45CF-957D-6F18A45D38E2}"/>
              </a:ext>
            </a:extLst>
          </p:cNvPr>
          <p:cNvPicPr>
            <a:picLocks noChangeAspect="1"/>
          </p:cNvPicPr>
          <p:nvPr/>
        </p:nvPicPr>
        <p:blipFill>
          <a:blip r:embed="rId5"/>
          <a:stretch>
            <a:fillRect/>
          </a:stretch>
        </p:blipFill>
        <p:spPr>
          <a:xfrm>
            <a:off x="7699042" y="3429000"/>
            <a:ext cx="3490020" cy="1546391"/>
          </a:xfrm>
          <a:prstGeom prst="rect">
            <a:avLst/>
          </a:prstGeom>
        </p:spPr>
      </p:pic>
    </p:spTree>
    <p:extLst>
      <p:ext uri="{BB962C8B-B14F-4D97-AF65-F5344CB8AC3E}">
        <p14:creationId xmlns:p14="http://schemas.microsoft.com/office/powerpoint/2010/main" val="1805570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B2FB-328A-48C0-86B1-8310D02B0DA5}"/>
              </a:ext>
            </a:extLst>
          </p:cNvPr>
          <p:cNvSpPr>
            <a:spLocks noGrp="1"/>
          </p:cNvSpPr>
          <p:nvPr>
            <p:ph type="title"/>
          </p:nvPr>
        </p:nvSpPr>
        <p:spPr/>
        <p:txBody>
          <a:bodyPr/>
          <a:lstStyle/>
          <a:p>
            <a:r>
              <a:rPr lang="en-US" dirty="0"/>
              <a:t>Special Project</a:t>
            </a:r>
          </a:p>
        </p:txBody>
      </p:sp>
      <p:pic>
        <p:nvPicPr>
          <p:cNvPr id="5" name="Content Placeholder 4" descr="A picture containing text&#10;&#10;Description generated with high confidence">
            <a:extLst>
              <a:ext uri="{FF2B5EF4-FFF2-40B4-BE49-F238E27FC236}">
                <a16:creationId xmlns:a16="http://schemas.microsoft.com/office/drawing/2014/main" id="{1DAC7AAC-27CF-4F09-B624-E9C82F4F7A1F}"/>
              </a:ext>
            </a:extLst>
          </p:cNvPr>
          <p:cNvPicPr>
            <a:picLocks noGrp="1" noChangeAspect="1"/>
          </p:cNvPicPr>
          <p:nvPr>
            <p:ph idx="1"/>
          </p:nvPr>
        </p:nvPicPr>
        <p:blipFill>
          <a:blip r:embed="rId2"/>
          <a:stretch>
            <a:fillRect/>
          </a:stretch>
        </p:blipFill>
        <p:spPr>
          <a:xfrm>
            <a:off x="4212572" y="863600"/>
            <a:ext cx="6627532" cy="5121275"/>
          </a:xfrm>
        </p:spPr>
      </p:pic>
    </p:spTree>
    <p:extLst>
      <p:ext uri="{BB962C8B-B14F-4D97-AF65-F5344CB8AC3E}">
        <p14:creationId xmlns:p14="http://schemas.microsoft.com/office/powerpoint/2010/main" val="678946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BB30E-C9BD-4097-AE7B-F7D907FB6439}"/>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ACE8C9CD-3013-45AC-9BC3-E5C99CE40855}"/>
              </a:ext>
            </a:extLst>
          </p:cNvPr>
          <p:cNvSpPr>
            <a:spLocks noGrp="1"/>
          </p:cNvSpPr>
          <p:nvPr>
            <p:ph type="body" idx="1"/>
          </p:nvPr>
        </p:nvSpPr>
        <p:spPr/>
        <p:txBody>
          <a:bodyPr/>
          <a:lstStyle/>
          <a:p>
            <a:r>
              <a:rPr lang="en-US" dirty="0"/>
              <a:t>What is </a:t>
            </a:r>
            <a:r>
              <a:rPr lang="en-US" dirty="0" err="1"/>
              <a:t>SalonCare</a:t>
            </a:r>
            <a:r>
              <a:rPr lang="en-US" dirty="0"/>
              <a:t>?</a:t>
            </a:r>
          </a:p>
        </p:txBody>
      </p:sp>
      <p:sp>
        <p:nvSpPr>
          <p:cNvPr id="4" name="Content Placeholder 3">
            <a:extLst>
              <a:ext uri="{FF2B5EF4-FFF2-40B4-BE49-F238E27FC236}">
                <a16:creationId xmlns:a16="http://schemas.microsoft.com/office/drawing/2014/main" id="{3131FAA4-260A-40E2-AA3D-C49BC0EECA3E}"/>
              </a:ext>
            </a:extLst>
          </p:cNvPr>
          <p:cNvSpPr>
            <a:spLocks noGrp="1"/>
          </p:cNvSpPr>
          <p:nvPr>
            <p:ph sz="half" idx="2"/>
          </p:nvPr>
        </p:nvSpPr>
        <p:spPr/>
        <p:txBody>
          <a:bodyPr>
            <a:normAutofit fontScale="70000" lnSpcReduction="20000"/>
          </a:bodyPr>
          <a:lstStyle/>
          <a:p>
            <a:r>
              <a:rPr lang="en-US" dirty="0"/>
              <a:t>We have designed a program targeted for the salon professionals.  Sold into professional salon distributors only.</a:t>
            </a:r>
          </a:p>
          <a:p>
            <a:r>
              <a:rPr lang="en-US" dirty="0"/>
              <a:t>Here’s what you can find in </a:t>
            </a:r>
            <a:r>
              <a:rPr lang="en-US" dirty="0" err="1"/>
              <a:t>SalonCare</a:t>
            </a:r>
            <a:r>
              <a:rPr lang="en-US" dirty="0"/>
              <a:t>:</a:t>
            </a:r>
          </a:p>
          <a:p>
            <a:pPr lvl="1"/>
            <a:endParaRPr lang="en-US" dirty="0"/>
          </a:p>
          <a:p>
            <a:pPr marL="0" indent="0" algn="ctr">
              <a:buNone/>
            </a:pPr>
            <a:r>
              <a:rPr lang="en-US" cap="all" dirty="0"/>
              <a:t>AQUAPHOR HEALING OINTMENT</a:t>
            </a:r>
          </a:p>
          <a:p>
            <a:pPr marL="0" indent="0" algn="ctr">
              <a:buNone/>
            </a:pPr>
            <a:r>
              <a:rPr lang="en-US" cap="all" dirty="0"/>
              <a:t>EUCERIN </a:t>
            </a:r>
          </a:p>
          <a:p>
            <a:pPr marL="0" indent="0" algn="ctr">
              <a:buNone/>
            </a:pPr>
            <a:r>
              <a:rPr lang="en-US" cap="all" dirty="0" err="1"/>
              <a:t>fUTURO</a:t>
            </a:r>
            <a:r>
              <a:rPr lang="en-US" cap="all" dirty="0"/>
              <a:t> FOR HER KNEE STABALIZER</a:t>
            </a:r>
            <a:endParaRPr lang="en-US" dirty="0"/>
          </a:p>
          <a:p>
            <a:pPr marL="0" indent="0" algn="ctr">
              <a:buNone/>
            </a:pPr>
            <a:r>
              <a:rPr lang="en-US" cap="all" dirty="0"/>
              <a:t>FUTURO FOR HER ANKLE SUPPORT</a:t>
            </a:r>
            <a:endParaRPr lang="en-US" dirty="0"/>
          </a:p>
          <a:p>
            <a:pPr marL="0" indent="0" algn="ctr">
              <a:buNone/>
            </a:pPr>
            <a:r>
              <a:rPr lang="en-US" cap="all" dirty="0"/>
              <a:t>FUTURO SPORT COMPRESSION SLEEVES</a:t>
            </a:r>
            <a:endParaRPr lang="en-US" dirty="0"/>
          </a:p>
          <a:p>
            <a:pPr marL="0" indent="0" algn="ctr">
              <a:buNone/>
            </a:pPr>
            <a:r>
              <a:rPr lang="en-US" cap="all" dirty="0"/>
              <a:t>FUTURO REVITALIZING COMPRESSION LEGWARE</a:t>
            </a:r>
            <a:endParaRPr lang="en-US" dirty="0"/>
          </a:p>
          <a:p>
            <a:pPr marL="0" indent="0" algn="ctr">
              <a:buNone/>
            </a:pPr>
            <a:r>
              <a:rPr lang="en-US" cap="all" dirty="0" err="1"/>
              <a:t>CELESTe</a:t>
            </a:r>
            <a:r>
              <a:rPr lang="en-US" cap="all" dirty="0"/>
              <a:t> STEIN COMPRESSION HOSIERY</a:t>
            </a:r>
            <a:endParaRPr lang="en-US" dirty="0"/>
          </a:p>
          <a:p>
            <a:pPr marL="0" indent="0" algn="ctr">
              <a:buNone/>
            </a:pPr>
            <a:r>
              <a:rPr lang="en-US" cap="all" dirty="0"/>
              <a:t>Dr. </a:t>
            </a:r>
            <a:r>
              <a:rPr lang="en-US" cap="all" dirty="0" err="1"/>
              <a:t>scholl’s</a:t>
            </a:r>
            <a:r>
              <a:rPr lang="en-US" cap="all" dirty="0"/>
              <a:t> inserts</a:t>
            </a:r>
          </a:p>
          <a:p>
            <a:pPr marL="0" indent="0" algn="ctr">
              <a:buNone/>
            </a:pPr>
            <a:r>
              <a:rPr lang="en-US" cap="all" dirty="0"/>
              <a:t>ALOCANE EMERGENCY BURN GEL</a:t>
            </a:r>
            <a:endParaRPr lang="en-US" dirty="0"/>
          </a:p>
          <a:p>
            <a:endParaRPr lang="en-US" dirty="0"/>
          </a:p>
        </p:txBody>
      </p:sp>
      <p:sp>
        <p:nvSpPr>
          <p:cNvPr id="5" name="Text Placeholder 4">
            <a:extLst>
              <a:ext uri="{FF2B5EF4-FFF2-40B4-BE49-F238E27FC236}">
                <a16:creationId xmlns:a16="http://schemas.microsoft.com/office/drawing/2014/main" id="{B3B457DD-61A2-4C6F-932A-AA18F0B38C12}"/>
              </a:ext>
            </a:extLst>
          </p:cNvPr>
          <p:cNvSpPr>
            <a:spLocks noGrp="1"/>
          </p:cNvSpPr>
          <p:nvPr>
            <p:ph type="body" sz="quarter" idx="3"/>
          </p:nvPr>
        </p:nvSpPr>
        <p:spPr/>
        <p:txBody>
          <a:bodyPr/>
          <a:lstStyle/>
          <a:p>
            <a:r>
              <a:rPr lang="en-US" dirty="0"/>
              <a:t>Why </a:t>
            </a:r>
            <a:r>
              <a:rPr lang="en-US" dirty="0" err="1"/>
              <a:t>SalonCare</a:t>
            </a:r>
            <a:r>
              <a:rPr lang="en-US" dirty="0"/>
              <a:t>?</a:t>
            </a:r>
          </a:p>
        </p:txBody>
      </p:sp>
      <p:sp>
        <p:nvSpPr>
          <p:cNvPr id="6" name="Content Placeholder 5">
            <a:extLst>
              <a:ext uri="{FF2B5EF4-FFF2-40B4-BE49-F238E27FC236}">
                <a16:creationId xmlns:a16="http://schemas.microsoft.com/office/drawing/2014/main" id="{99D7BAE1-6B6C-4727-A3DC-F559B07730F8}"/>
              </a:ext>
            </a:extLst>
          </p:cNvPr>
          <p:cNvSpPr>
            <a:spLocks noGrp="1"/>
          </p:cNvSpPr>
          <p:nvPr>
            <p:ph sz="quarter" idx="4"/>
          </p:nvPr>
        </p:nvSpPr>
        <p:spPr/>
        <p:txBody>
          <a:bodyPr>
            <a:normAutofit fontScale="70000" lnSpcReduction="20000"/>
          </a:bodyPr>
          <a:lstStyle/>
          <a:p>
            <a:r>
              <a:rPr lang="en-US" dirty="0"/>
              <a:t>Less Down Time = More Revenue</a:t>
            </a:r>
          </a:p>
          <a:p>
            <a:r>
              <a:rPr lang="en-US" dirty="0"/>
              <a:t>Stylists behind the chair suffer from pain and injuries caused from repetitive movements, work environment and awkward body positioning throughout their long work days.</a:t>
            </a:r>
          </a:p>
          <a:p>
            <a:r>
              <a:rPr lang="en-US" dirty="0"/>
              <a:t>With this program our intention is to help professionals behind the chair lengthen the time of their careers, take care of their bodies as an athlete.</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C36CB16B-1CE7-4518-B7A1-051B3B7EB391}"/>
              </a:ext>
            </a:extLst>
          </p:cNvPr>
          <p:cNvPicPr/>
          <p:nvPr/>
        </p:nvPicPr>
        <p:blipFill>
          <a:blip r:embed="rId2">
            <a:extLst>
              <a:ext uri="{28A0092B-C50C-407E-A947-70E740481C1C}">
                <a14:useLocalDpi xmlns:a14="http://schemas.microsoft.com/office/drawing/2010/main" val="0"/>
              </a:ext>
            </a:extLst>
          </a:blip>
          <a:stretch>
            <a:fillRect/>
          </a:stretch>
        </p:blipFill>
        <p:spPr>
          <a:xfrm>
            <a:off x="401824" y="1446720"/>
            <a:ext cx="2649672" cy="3955415"/>
          </a:xfrm>
          <a:prstGeom prst="rect">
            <a:avLst/>
          </a:prstGeom>
        </p:spPr>
      </p:pic>
    </p:spTree>
    <p:extLst>
      <p:ext uri="{BB962C8B-B14F-4D97-AF65-F5344CB8AC3E}">
        <p14:creationId xmlns:p14="http://schemas.microsoft.com/office/powerpoint/2010/main" val="58362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D65659-F21D-4CAD-BA16-043ED1051C60}"/>
              </a:ext>
            </a:extLst>
          </p:cNvPr>
          <p:cNvPicPr>
            <a:picLocks noChangeAspect="1"/>
          </p:cNvPicPr>
          <p:nvPr/>
        </p:nvPicPr>
        <p:blipFill>
          <a:blip r:embed="rId2"/>
          <a:stretch>
            <a:fillRect/>
          </a:stretch>
        </p:blipFill>
        <p:spPr>
          <a:xfrm>
            <a:off x="474800" y="3504861"/>
            <a:ext cx="3025618" cy="1461152"/>
          </a:xfrm>
          <a:prstGeom prst="rect">
            <a:avLst/>
          </a:prstGeom>
        </p:spPr>
      </p:pic>
      <p:pic>
        <p:nvPicPr>
          <p:cNvPr id="4" name="Picture 3">
            <a:extLst>
              <a:ext uri="{FF2B5EF4-FFF2-40B4-BE49-F238E27FC236}">
                <a16:creationId xmlns:a16="http://schemas.microsoft.com/office/drawing/2014/main" id="{F05BC11D-BF44-4120-AC1F-3F9E75E845D9}"/>
              </a:ext>
            </a:extLst>
          </p:cNvPr>
          <p:cNvPicPr>
            <a:picLocks noChangeAspect="1"/>
          </p:cNvPicPr>
          <p:nvPr/>
        </p:nvPicPr>
        <p:blipFill>
          <a:blip r:embed="rId3"/>
          <a:stretch>
            <a:fillRect/>
          </a:stretch>
        </p:blipFill>
        <p:spPr>
          <a:xfrm>
            <a:off x="484632" y="953985"/>
            <a:ext cx="3015786" cy="2390009"/>
          </a:xfrm>
          <a:prstGeom prst="rect">
            <a:avLst/>
          </a:prstGeom>
        </p:spPr>
      </p:pic>
      <p:sp>
        <p:nvSpPr>
          <p:cNvPr id="2" name="Title 1">
            <a:extLst>
              <a:ext uri="{FF2B5EF4-FFF2-40B4-BE49-F238E27FC236}">
                <a16:creationId xmlns:a16="http://schemas.microsoft.com/office/drawing/2014/main" id="{374BA977-95B9-4558-BD24-972E0778FD5A}"/>
              </a:ext>
            </a:extLst>
          </p:cNvPr>
          <p:cNvSpPr>
            <a:spLocks noGrp="1"/>
          </p:cNvSpPr>
          <p:nvPr>
            <p:ph type="ctrTitle"/>
          </p:nvPr>
        </p:nvSpPr>
        <p:spPr>
          <a:xfrm>
            <a:off x="3840206" y="928909"/>
            <a:ext cx="5191433" cy="2035517"/>
          </a:xfrm>
        </p:spPr>
        <p:txBody>
          <a:bodyPr>
            <a:normAutofit/>
          </a:bodyPr>
          <a:lstStyle/>
          <a:p>
            <a:r>
              <a:rPr lang="en-US" sz="4400" dirty="0">
                <a:effectLst>
                  <a:outerShdw blurRad="38100" dist="38100" dir="2700000" algn="tl">
                    <a:srgbClr val="000000">
                      <a:alpha val="43137"/>
                    </a:srgbClr>
                  </a:outerShdw>
                </a:effectLst>
                <a:latin typeface="Cooper Black" panose="0208090404030B020404" pitchFamily="18" charset="0"/>
              </a:rPr>
              <a:t>Brand Management Associates, Inc.</a:t>
            </a:r>
          </a:p>
        </p:txBody>
      </p:sp>
      <p:sp>
        <p:nvSpPr>
          <p:cNvPr id="3" name="Subtitle 2">
            <a:extLst>
              <a:ext uri="{FF2B5EF4-FFF2-40B4-BE49-F238E27FC236}">
                <a16:creationId xmlns:a16="http://schemas.microsoft.com/office/drawing/2014/main" id="{7AFD8505-30AF-4E02-B755-20AEA0947D54}"/>
              </a:ext>
            </a:extLst>
          </p:cNvPr>
          <p:cNvSpPr>
            <a:spLocks noGrp="1"/>
          </p:cNvSpPr>
          <p:nvPr>
            <p:ph type="subTitle" idx="1"/>
          </p:nvPr>
        </p:nvSpPr>
        <p:spPr>
          <a:xfrm>
            <a:off x="3895111" y="3544112"/>
            <a:ext cx="5494452" cy="1382650"/>
          </a:xfrm>
        </p:spPr>
        <p:txBody>
          <a:bodyPr>
            <a:normAutofit/>
          </a:bodyPr>
          <a:lstStyle/>
          <a:p>
            <a:r>
              <a:rPr lang="en-US" sz="2000" dirty="0">
                <a:effectLst>
                  <a:outerShdw blurRad="38100" dist="38100" dir="2700000" algn="tl">
                    <a:srgbClr val="000000">
                      <a:alpha val="43137"/>
                    </a:srgbClr>
                  </a:outerShdw>
                </a:effectLst>
                <a:latin typeface="Candara" panose="020E0502030303020204" pitchFamily="34" charset="0"/>
              </a:rPr>
              <a:t>Matthew Diersen</a:t>
            </a:r>
          </a:p>
          <a:p>
            <a:r>
              <a:rPr lang="en-US" sz="2000" dirty="0">
                <a:effectLst>
                  <a:outerShdw blurRad="38100" dist="38100" dir="2700000" algn="tl">
                    <a:srgbClr val="000000">
                      <a:alpha val="43137"/>
                    </a:srgbClr>
                  </a:outerShdw>
                </a:effectLst>
                <a:latin typeface="Candara" panose="020E0502030303020204" pitchFamily="34" charset="0"/>
              </a:rPr>
              <a:t>Director of Channel Management &amp; New Business Development</a:t>
            </a:r>
          </a:p>
        </p:txBody>
      </p:sp>
      <p:sp>
        <p:nvSpPr>
          <p:cNvPr id="5" name="TextBox 4">
            <a:extLst>
              <a:ext uri="{FF2B5EF4-FFF2-40B4-BE49-F238E27FC236}">
                <a16:creationId xmlns:a16="http://schemas.microsoft.com/office/drawing/2014/main" id="{D9CD20DC-A67C-4134-B6F8-B0B48668201B}"/>
              </a:ext>
            </a:extLst>
          </p:cNvPr>
          <p:cNvSpPr txBox="1"/>
          <p:nvPr/>
        </p:nvSpPr>
        <p:spPr>
          <a:xfrm>
            <a:off x="9905781" y="3424428"/>
            <a:ext cx="2158181" cy="286232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andara" panose="020E0502030303020204" pitchFamily="34" charset="0"/>
              </a:rPr>
              <a:t>PRIMARY FOCUS</a:t>
            </a:r>
          </a:p>
          <a:p>
            <a:pPr algn="ctr"/>
            <a:r>
              <a:rPr lang="en-US" dirty="0">
                <a:latin typeface="Candara" panose="020E0502030303020204" pitchFamily="34" charset="0"/>
              </a:rPr>
              <a:t>Hardware</a:t>
            </a:r>
          </a:p>
          <a:p>
            <a:pPr algn="ctr"/>
            <a:r>
              <a:rPr lang="en-US" dirty="0">
                <a:latin typeface="Candara" panose="020E0502030303020204" pitchFamily="34" charset="0"/>
              </a:rPr>
              <a:t>Home Centers</a:t>
            </a:r>
          </a:p>
          <a:p>
            <a:pPr algn="ctr"/>
            <a:r>
              <a:rPr lang="en-US" dirty="0">
                <a:latin typeface="Candara" panose="020E0502030303020204" pitchFamily="34" charset="0"/>
              </a:rPr>
              <a:t>Automotive</a:t>
            </a:r>
          </a:p>
          <a:p>
            <a:pPr algn="ctr"/>
            <a:r>
              <a:rPr lang="en-US" dirty="0">
                <a:latin typeface="Candara" panose="020E0502030303020204" pitchFamily="34" charset="0"/>
              </a:rPr>
              <a:t>Specialty Retail</a:t>
            </a:r>
          </a:p>
          <a:p>
            <a:pPr algn="ctr"/>
            <a:r>
              <a:rPr lang="en-US" dirty="0">
                <a:latin typeface="Candara" panose="020E0502030303020204" pitchFamily="34" charset="0"/>
              </a:rPr>
              <a:t>C-Stores</a:t>
            </a:r>
          </a:p>
          <a:p>
            <a:pPr algn="ctr"/>
            <a:r>
              <a:rPr lang="en-US" dirty="0">
                <a:latin typeface="Candara" panose="020E0502030303020204" pitchFamily="34" charset="0"/>
              </a:rPr>
              <a:t>Grocery</a:t>
            </a:r>
          </a:p>
          <a:p>
            <a:pPr algn="ctr"/>
            <a:r>
              <a:rPr lang="en-US" dirty="0">
                <a:latin typeface="Candara" panose="020E0502030303020204" pitchFamily="34" charset="0"/>
              </a:rPr>
              <a:t>Drug </a:t>
            </a:r>
          </a:p>
          <a:p>
            <a:pPr algn="ctr"/>
            <a:r>
              <a:rPr lang="en-US" dirty="0">
                <a:latin typeface="Candara" panose="020E0502030303020204" pitchFamily="34" charset="0"/>
              </a:rPr>
              <a:t>Mass</a:t>
            </a:r>
          </a:p>
          <a:p>
            <a:pPr algn="ctr"/>
            <a:endParaRPr lang="en-US" dirty="0">
              <a:latin typeface="Candara" panose="020E0502030303020204" pitchFamily="34" charset="0"/>
            </a:endParaRPr>
          </a:p>
        </p:txBody>
      </p:sp>
    </p:spTree>
    <p:extLst>
      <p:ext uri="{BB962C8B-B14F-4D97-AF65-F5344CB8AC3E}">
        <p14:creationId xmlns:p14="http://schemas.microsoft.com/office/powerpoint/2010/main" val="2971948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7475-F27F-4420-A7B6-AC167A9CFEDC}"/>
              </a:ext>
            </a:extLst>
          </p:cNvPr>
          <p:cNvSpPr>
            <a:spLocks noGrp="1"/>
          </p:cNvSpPr>
          <p:nvPr>
            <p:ph type="title"/>
          </p:nvPr>
        </p:nvSpPr>
        <p:spPr>
          <a:xfrm>
            <a:off x="252919" y="1123837"/>
            <a:ext cx="2947482" cy="3222021"/>
          </a:xfrm>
        </p:spPr>
        <p:txBody>
          <a:bodyPr>
            <a:normAutofit/>
          </a:bodyPr>
          <a:lstStyle/>
          <a:p>
            <a:pPr algn="ctr"/>
            <a:r>
              <a:rPr lang="en-US" sz="3200" dirty="0">
                <a:effectLst>
                  <a:outerShdw blurRad="38100" dist="38100" dir="2700000" algn="tl">
                    <a:srgbClr val="000000">
                      <a:alpha val="43137"/>
                    </a:srgbClr>
                  </a:outerShdw>
                </a:effectLst>
                <a:latin typeface="Cooper Black" panose="0208090404030B020404" pitchFamily="18" charset="0"/>
              </a:rPr>
              <a:t>Background</a:t>
            </a:r>
          </a:p>
        </p:txBody>
      </p:sp>
      <p:sp>
        <p:nvSpPr>
          <p:cNvPr id="6" name="TextBox 5">
            <a:extLst>
              <a:ext uri="{FF2B5EF4-FFF2-40B4-BE49-F238E27FC236}">
                <a16:creationId xmlns:a16="http://schemas.microsoft.com/office/drawing/2014/main" id="{5BC23D92-CD1B-4827-BE77-2AF2B225DBBF}"/>
              </a:ext>
            </a:extLst>
          </p:cNvPr>
          <p:cNvSpPr txBox="1"/>
          <p:nvPr/>
        </p:nvSpPr>
        <p:spPr>
          <a:xfrm>
            <a:off x="3548514" y="1227076"/>
            <a:ext cx="8048634"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ndara" panose="020E0502030303020204" pitchFamily="34" charset="0"/>
              </a:rPr>
              <a:t>39 years of Consumer Packaged Goods Industry Experience.</a:t>
            </a:r>
          </a:p>
          <a:p>
            <a:pPr marL="285750" indent="-285750">
              <a:buFont typeface="Arial" panose="020B0604020202020204" pitchFamily="34" charset="0"/>
              <a:buChar char="•"/>
            </a:pPr>
            <a:endParaRPr lang="en-US" sz="2000" dirty="0">
              <a:latin typeface="Candara" panose="020E0502030303020204" pitchFamily="34" charset="0"/>
            </a:endParaRPr>
          </a:p>
          <a:p>
            <a:pPr marL="285750" indent="-285750">
              <a:buFont typeface="Arial" panose="020B0604020202020204" pitchFamily="34" charset="0"/>
              <a:buChar char="•"/>
            </a:pPr>
            <a:r>
              <a:rPr lang="en-US" sz="2000" dirty="0">
                <a:latin typeface="Candara" panose="020E0502030303020204" pitchFamily="34" charset="0"/>
              </a:rPr>
              <a:t>Classically Trained Sales Executive by the Colgate – Palmolive Company.</a:t>
            </a:r>
          </a:p>
          <a:p>
            <a:pPr marL="285750" indent="-285750">
              <a:buFont typeface="Arial" panose="020B0604020202020204" pitchFamily="34" charset="0"/>
              <a:buChar char="•"/>
            </a:pPr>
            <a:endParaRPr lang="en-US" sz="2000" dirty="0">
              <a:latin typeface="Candara" panose="020E0502030303020204" pitchFamily="34" charset="0"/>
            </a:endParaRPr>
          </a:p>
          <a:p>
            <a:pPr marL="285750" indent="-285750">
              <a:buFont typeface="Arial" panose="020B0604020202020204" pitchFamily="34" charset="0"/>
              <a:buChar char="•"/>
            </a:pPr>
            <a:r>
              <a:rPr lang="en-US" sz="2000" dirty="0">
                <a:latin typeface="Candara" panose="020E0502030303020204" pitchFamily="34" charset="0"/>
              </a:rPr>
              <a:t>30+ years experience managing both a Direct and Brokered Sales Force.  </a:t>
            </a:r>
          </a:p>
          <a:p>
            <a:pPr marL="742950" lvl="1" indent="-285750">
              <a:buFont typeface="Arial" panose="020B0604020202020204" pitchFamily="34" charset="0"/>
              <a:buChar char="•"/>
            </a:pPr>
            <a:r>
              <a:rPr lang="en-US" sz="2000" dirty="0">
                <a:latin typeface="Candara" panose="020E0502030303020204" pitchFamily="34" charset="0"/>
              </a:rPr>
              <a:t>Successfully managed a Brokerage Company from 1989 – 1992.</a:t>
            </a:r>
          </a:p>
          <a:p>
            <a:pPr marL="285750" indent="-285750">
              <a:buFont typeface="Arial" panose="020B0604020202020204" pitchFamily="34" charset="0"/>
              <a:buChar char="•"/>
            </a:pPr>
            <a:endParaRPr lang="en-US" sz="2000" dirty="0">
              <a:latin typeface="Candara" panose="020E0502030303020204" pitchFamily="34" charset="0"/>
            </a:endParaRPr>
          </a:p>
          <a:p>
            <a:pPr marL="285750" indent="-285750">
              <a:buFont typeface="Arial" panose="020B0604020202020204" pitchFamily="34" charset="0"/>
              <a:buChar char="•"/>
            </a:pPr>
            <a:r>
              <a:rPr lang="en-US" sz="2000" dirty="0">
                <a:latin typeface="Candara" panose="020E0502030303020204" pitchFamily="34" charset="0"/>
              </a:rPr>
              <a:t>Have Successfully managed EVERY Class of Trade to positive growth.</a:t>
            </a:r>
          </a:p>
          <a:p>
            <a:pPr marL="742950" lvl="1" indent="-285750">
              <a:buFont typeface="Arial" panose="020B0604020202020204" pitchFamily="34" charset="0"/>
              <a:buChar char="•"/>
            </a:pPr>
            <a:r>
              <a:rPr lang="en-US" sz="2000" dirty="0">
                <a:latin typeface="Candara" panose="020E0502030303020204" pitchFamily="34" charset="0"/>
              </a:rPr>
              <a:t>Grocery/Drug/Mass/C-Store and now hardware and other “alternative” distribution channels.</a:t>
            </a:r>
          </a:p>
          <a:p>
            <a:pPr marL="742950" lvl="1" indent="-285750">
              <a:buFont typeface="Arial" panose="020B0604020202020204" pitchFamily="34" charset="0"/>
              <a:buChar char="•"/>
            </a:pPr>
            <a:endParaRPr lang="en-US" sz="2000" dirty="0">
              <a:latin typeface="Candara" panose="020E0502030303020204" pitchFamily="34" charset="0"/>
            </a:endParaRPr>
          </a:p>
          <a:p>
            <a:pPr marL="285750" indent="-285750">
              <a:buFont typeface="Arial" panose="020B0604020202020204" pitchFamily="34" charset="0"/>
              <a:buChar char="•"/>
            </a:pPr>
            <a:r>
              <a:rPr lang="en-US" sz="2000" dirty="0">
                <a:latin typeface="Candara" panose="020E0502030303020204" pitchFamily="34" charset="0"/>
              </a:rPr>
              <a:t>Passion for Innovative products, new ideas and unique items that deliver true points of difference and not just “me too!” benefits.</a:t>
            </a:r>
          </a:p>
          <a:p>
            <a:pPr marL="285750" indent="-285750">
              <a:buFont typeface="Arial" panose="020B0604020202020204" pitchFamily="34" charset="0"/>
              <a:buChar char="•"/>
            </a:pPr>
            <a:endParaRPr lang="en-US" sz="2000" dirty="0">
              <a:latin typeface="Candara" panose="020E0502030303020204" pitchFamily="34" charset="0"/>
            </a:endParaRPr>
          </a:p>
          <a:p>
            <a:endParaRPr lang="en-US" sz="2000" dirty="0">
              <a:latin typeface="Candara" panose="020E0502030303020204" pitchFamily="34" charset="0"/>
            </a:endParaRPr>
          </a:p>
        </p:txBody>
      </p:sp>
      <p:pic>
        <p:nvPicPr>
          <p:cNvPr id="10" name="Picture 9">
            <a:extLst>
              <a:ext uri="{FF2B5EF4-FFF2-40B4-BE49-F238E27FC236}">
                <a16:creationId xmlns:a16="http://schemas.microsoft.com/office/drawing/2014/main" id="{3C2A41FB-CC73-49B9-A3FB-C60961EDA830}"/>
              </a:ext>
            </a:extLst>
          </p:cNvPr>
          <p:cNvPicPr>
            <a:picLocks noChangeAspect="1"/>
          </p:cNvPicPr>
          <p:nvPr/>
        </p:nvPicPr>
        <p:blipFill>
          <a:blip r:embed="rId2"/>
          <a:stretch>
            <a:fillRect/>
          </a:stretch>
        </p:blipFill>
        <p:spPr>
          <a:xfrm>
            <a:off x="1508407" y="4516347"/>
            <a:ext cx="1819354" cy="878615"/>
          </a:xfrm>
          <a:prstGeom prst="rect">
            <a:avLst/>
          </a:prstGeom>
          <a:ln>
            <a:solidFill>
              <a:schemeClr val="bg1"/>
            </a:solidFill>
          </a:ln>
        </p:spPr>
      </p:pic>
    </p:spTree>
    <p:extLst>
      <p:ext uri="{BB962C8B-B14F-4D97-AF65-F5344CB8AC3E}">
        <p14:creationId xmlns:p14="http://schemas.microsoft.com/office/powerpoint/2010/main" val="739281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39577-4395-4DA3-BC6C-D8791BFCCD8B}"/>
              </a:ext>
            </a:extLst>
          </p:cNvPr>
          <p:cNvSpPr>
            <a:spLocks noGrp="1"/>
          </p:cNvSpPr>
          <p:nvPr>
            <p:ph type="title"/>
          </p:nvPr>
        </p:nvSpPr>
        <p:spPr>
          <a:xfrm>
            <a:off x="25678" y="1731957"/>
            <a:ext cx="3401961" cy="3394086"/>
          </a:xfrm>
        </p:spPr>
        <p:txBody>
          <a:bodyPr>
            <a:normAutofit/>
            <a:scene3d>
              <a:camera prst="orthographicFront"/>
              <a:lightRig rig="soft" dir="t">
                <a:rot lat="0" lon="0" rev="15600000"/>
              </a:lightRig>
            </a:scene3d>
            <a:sp3d extrusionH="57150" prstMaterial="softEdge">
              <a:bevelT w="25400" h="38100"/>
            </a:sp3d>
          </a:bodyPr>
          <a:lstStyle/>
          <a:p>
            <a:pPr algn="ctr"/>
            <a:r>
              <a:rPr lang="en-US" sz="3200" spc="0" dirty="0">
                <a:ln/>
                <a:solidFill>
                  <a:schemeClr val="bg1"/>
                </a:solidFill>
                <a:effectLst>
                  <a:outerShdw blurRad="38100" dist="38100" dir="2700000" algn="tl">
                    <a:srgbClr val="000000">
                      <a:alpha val="43137"/>
                    </a:srgbClr>
                  </a:outerShdw>
                </a:effectLst>
                <a:latin typeface="Cooper Black" panose="0208090404030B020404" pitchFamily="18" charset="0"/>
              </a:rPr>
              <a:t>BMA’s</a:t>
            </a:r>
            <a:r>
              <a:rPr lang="en-US" sz="3200" spc="0" dirty="0">
                <a:ln/>
                <a:solidFill>
                  <a:schemeClr val="accent4"/>
                </a:solidFill>
                <a:effectLst>
                  <a:outerShdw blurRad="38100" dist="38100" dir="2700000" algn="tl">
                    <a:srgbClr val="000000">
                      <a:alpha val="43137"/>
                    </a:srgbClr>
                  </a:outerShdw>
                </a:effectLst>
                <a:latin typeface="Cooper Black" panose="0208090404030B020404" pitchFamily="18" charset="0"/>
              </a:rPr>
              <a:t> </a:t>
            </a:r>
            <a:br>
              <a:rPr lang="en-US" sz="4000" spc="0" dirty="0">
                <a:ln/>
                <a:solidFill>
                  <a:schemeClr val="accent4"/>
                </a:solidFill>
                <a:effectLst>
                  <a:outerShdw blurRad="38100" dist="38100" dir="2700000" algn="tl">
                    <a:srgbClr val="000000">
                      <a:alpha val="43137"/>
                    </a:srgbClr>
                  </a:outerShdw>
                </a:effectLst>
                <a:latin typeface="Cooper Black" panose="0208090404030B020404" pitchFamily="18" charset="0"/>
              </a:rPr>
            </a:br>
            <a:r>
              <a:rPr lang="en-US" sz="3200" spc="0" dirty="0">
                <a:ln/>
                <a:solidFill>
                  <a:schemeClr val="bg2">
                    <a:lumMod val="75000"/>
                  </a:schemeClr>
                </a:solidFill>
                <a:effectLst>
                  <a:outerShdw blurRad="38100" dist="38100" dir="2700000" algn="tl">
                    <a:srgbClr val="000000">
                      <a:alpha val="43137"/>
                    </a:srgbClr>
                  </a:outerShdw>
                </a:effectLst>
                <a:latin typeface="Cooper Black" panose="0208090404030B020404" pitchFamily="18" charset="0"/>
              </a:rPr>
              <a:t>WORK    CARE </a:t>
            </a:r>
            <a:r>
              <a:rPr lang="en-US" sz="3200" spc="0" dirty="0">
                <a:ln/>
                <a:solidFill>
                  <a:schemeClr val="bg1"/>
                </a:solidFill>
                <a:effectLst>
                  <a:outerShdw blurRad="38100" dist="38100" dir="2700000" algn="tl">
                    <a:srgbClr val="000000">
                      <a:alpha val="43137"/>
                    </a:srgbClr>
                  </a:outerShdw>
                </a:effectLst>
                <a:latin typeface="Cooper Black" panose="0208090404030B020404" pitchFamily="18" charset="0"/>
              </a:rPr>
              <a:t>Program</a:t>
            </a:r>
            <a:endParaRPr lang="en-US" sz="4000" spc="0" dirty="0">
              <a:ln/>
              <a:solidFill>
                <a:schemeClr val="bg1"/>
              </a:solidFill>
              <a:effectLst>
                <a:outerShdw blurRad="38100" dist="38100" dir="2700000" algn="tl">
                  <a:srgbClr val="000000">
                    <a:alpha val="43137"/>
                  </a:srgbClr>
                </a:outerShdw>
              </a:effectLst>
              <a:latin typeface="Cooper Black" panose="0208090404030B020404" pitchFamily="18" charset="0"/>
            </a:endParaRPr>
          </a:p>
        </p:txBody>
      </p:sp>
      <p:pic>
        <p:nvPicPr>
          <p:cNvPr id="6" name="Picture 5">
            <a:extLst>
              <a:ext uri="{FF2B5EF4-FFF2-40B4-BE49-F238E27FC236}">
                <a16:creationId xmlns:a16="http://schemas.microsoft.com/office/drawing/2014/main" id="{CC6F8391-CBD0-441C-B00A-25AAE245F4C3}"/>
              </a:ext>
            </a:extLst>
          </p:cNvPr>
          <p:cNvPicPr>
            <a:picLocks noChangeAspect="1"/>
          </p:cNvPicPr>
          <p:nvPr/>
        </p:nvPicPr>
        <p:blipFill>
          <a:blip r:embed="rId2"/>
          <a:stretch>
            <a:fillRect/>
          </a:stretch>
        </p:blipFill>
        <p:spPr>
          <a:xfrm>
            <a:off x="753648" y="4713611"/>
            <a:ext cx="1946022" cy="939786"/>
          </a:xfrm>
          <a:prstGeom prst="rect">
            <a:avLst/>
          </a:prstGeom>
          <a:ln>
            <a:solidFill>
              <a:schemeClr val="bg1"/>
            </a:solidFill>
          </a:ln>
        </p:spPr>
      </p:pic>
      <p:pic>
        <p:nvPicPr>
          <p:cNvPr id="14" name="Picture 13">
            <a:extLst>
              <a:ext uri="{FF2B5EF4-FFF2-40B4-BE49-F238E27FC236}">
                <a16:creationId xmlns:a16="http://schemas.microsoft.com/office/drawing/2014/main" id="{E35FC635-840B-4B4A-9F4C-3B313BD4F0D7}"/>
              </a:ext>
            </a:extLst>
          </p:cNvPr>
          <p:cNvPicPr>
            <a:picLocks noChangeAspect="1"/>
          </p:cNvPicPr>
          <p:nvPr/>
        </p:nvPicPr>
        <p:blipFill>
          <a:blip r:embed="rId3"/>
          <a:stretch>
            <a:fillRect/>
          </a:stretch>
        </p:blipFill>
        <p:spPr>
          <a:xfrm>
            <a:off x="1633464" y="3306210"/>
            <a:ext cx="261116" cy="245580"/>
          </a:xfrm>
          <a:prstGeom prst="rect">
            <a:avLst/>
          </a:prstGeom>
        </p:spPr>
      </p:pic>
      <p:sp>
        <p:nvSpPr>
          <p:cNvPr id="16" name="TextBox 15">
            <a:extLst>
              <a:ext uri="{FF2B5EF4-FFF2-40B4-BE49-F238E27FC236}">
                <a16:creationId xmlns:a16="http://schemas.microsoft.com/office/drawing/2014/main" id="{B59808B7-8117-4CEE-927B-C3D85C58D1DB}"/>
              </a:ext>
            </a:extLst>
          </p:cNvPr>
          <p:cNvSpPr txBox="1"/>
          <p:nvPr/>
        </p:nvSpPr>
        <p:spPr>
          <a:xfrm>
            <a:off x="3389118" y="602511"/>
            <a:ext cx="4909131" cy="5693866"/>
          </a:xfrm>
          <a:prstGeom prst="rect">
            <a:avLst/>
          </a:prstGeom>
          <a:noFill/>
        </p:spPr>
        <p:txBody>
          <a:bodyPr wrap="square" rtlCol="0">
            <a:spAutoFit/>
          </a:bodyPr>
          <a:lstStyle/>
          <a:p>
            <a:r>
              <a:rPr lang="en-US" sz="1400" b="1" dirty="0">
                <a:effectLst>
                  <a:outerShdw blurRad="38100" dist="38100" dir="2700000" algn="tl">
                    <a:srgbClr val="000000">
                      <a:alpha val="43137"/>
                    </a:srgbClr>
                  </a:outerShdw>
                </a:effectLst>
                <a:latin typeface="Candara" panose="020E0502030303020204" pitchFamily="34" charset="0"/>
              </a:rPr>
              <a:t>The WORK    CARE premise is very simple:</a:t>
            </a:r>
          </a:p>
          <a:p>
            <a:pPr lvl="0"/>
            <a:endParaRPr lang="en-US" sz="1400" dirty="0">
              <a:latin typeface="Candara" panose="020E0502030303020204" pitchFamily="34" charset="0"/>
            </a:endParaRPr>
          </a:p>
          <a:p>
            <a:pPr lvl="0"/>
            <a:r>
              <a:rPr lang="en-US" sz="1400" dirty="0">
                <a:latin typeface="Candara" panose="020E0502030303020204" pitchFamily="34" charset="0"/>
              </a:rPr>
              <a:t>US Dept of Labor Statistics reports that over 27 million non-fatal occupational injuries occurred in 2016.</a:t>
            </a:r>
          </a:p>
          <a:p>
            <a:pPr lvl="0"/>
            <a:r>
              <a:rPr lang="en-US" sz="1400" dirty="0">
                <a:latin typeface="Candara" panose="020E0502030303020204" pitchFamily="34" charset="0"/>
              </a:rPr>
              <a:t>	This totaled over 950,000 LOST DAYS of productivity.</a:t>
            </a:r>
          </a:p>
          <a:p>
            <a:pPr lvl="0"/>
            <a:endParaRPr lang="en-US" sz="1400" dirty="0">
              <a:latin typeface="Candara" panose="020E0502030303020204" pitchFamily="34" charset="0"/>
            </a:endParaRPr>
          </a:p>
          <a:p>
            <a:pPr lvl="0"/>
            <a:r>
              <a:rPr lang="en-US" sz="1400" dirty="0">
                <a:latin typeface="Candara" panose="020E0502030303020204" pitchFamily="34" charset="0"/>
              </a:rPr>
              <a:t>This impacts workers in ALL OCCUPATIONAL CLASSES.  White Collar and Blue Collar workers are all impacted.</a:t>
            </a:r>
          </a:p>
          <a:p>
            <a:endParaRPr lang="en-US" sz="1400" dirty="0">
              <a:latin typeface="Candara" panose="020E0502030303020204" pitchFamily="34" charset="0"/>
            </a:endParaRPr>
          </a:p>
          <a:p>
            <a:r>
              <a:rPr lang="en-US" sz="1400" dirty="0">
                <a:latin typeface="Candara" panose="020E0502030303020204" pitchFamily="34" charset="0"/>
              </a:rPr>
              <a:t>Everyday people work with some sort of physical discomfort, sore muscles, joints, dry skin, cuts, bruises, you name it!</a:t>
            </a:r>
          </a:p>
          <a:p>
            <a:endParaRPr lang="en-US" sz="1400" dirty="0">
              <a:latin typeface="Candara" panose="020E0502030303020204" pitchFamily="34" charset="0"/>
            </a:endParaRPr>
          </a:p>
          <a:p>
            <a:r>
              <a:rPr lang="en-US" sz="1400" b="1" dirty="0">
                <a:effectLst>
                  <a:outerShdw blurRad="38100" dist="38100" dir="2700000" algn="tl">
                    <a:srgbClr val="000000">
                      <a:alpha val="43137"/>
                    </a:srgbClr>
                  </a:outerShdw>
                </a:effectLst>
                <a:latin typeface="Candara" panose="020E0502030303020204" pitchFamily="34" charset="0"/>
              </a:rPr>
              <a:t>WORK    CARE </a:t>
            </a:r>
            <a:r>
              <a:rPr lang="en-US" sz="1400" dirty="0">
                <a:latin typeface="Candara" panose="020E0502030303020204" pitchFamily="34" charset="0"/>
              </a:rPr>
              <a:t>is designed to be the SINGLE SOURCE for First Aid / Health Care products that people are looking for.  </a:t>
            </a:r>
          </a:p>
          <a:p>
            <a:endParaRPr lang="en-US" sz="1400" dirty="0">
              <a:latin typeface="Candara" panose="020E0502030303020204" pitchFamily="34" charset="0"/>
            </a:endParaRPr>
          </a:p>
          <a:p>
            <a:r>
              <a:rPr lang="en-US" sz="1400" dirty="0">
                <a:latin typeface="Candara" panose="020E0502030303020204" pitchFamily="34" charset="0"/>
              </a:rPr>
              <a:t>We KNOW that these Consumers are walking into and out of Hardware Stores, Paint Supply Stores, Auto Parts locations, and many other “non-traditional” locations.  </a:t>
            </a:r>
          </a:p>
          <a:p>
            <a:endParaRPr lang="en-US" sz="1400" dirty="0">
              <a:latin typeface="Candara" panose="020E0502030303020204" pitchFamily="34" charset="0"/>
            </a:endParaRPr>
          </a:p>
          <a:p>
            <a:r>
              <a:rPr lang="en-US" sz="1400" dirty="0">
                <a:latin typeface="Candara" panose="020E0502030303020204" pitchFamily="34" charset="0"/>
              </a:rPr>
              <a:t>They might not be looking at these retailers as </a:t>
            </a:r>
            <a:r>
              <a:rPr lang="en-US" sz="1400" dirty="0">
                <a:effectLst>
                  <a:outerShdw blurRad="38100" dist="38100" dir="2700000" algn="tl">
                    <a:srgbClr val="000000">
                      <a:alpha val="43137"/>
                    </a:srgbClr>
                  </a:outerShdw>
                </a:effectLst>
                <a:latin typeface="Candara" panose="020E0502030303020204" pitchFamily="34" charset="0"/>
              </a:rPr>
              <a:t>the place to buy these types of products</a:t>
            </a:r>
            <a:r>
              <a:rPr lang="en-US" sz="1400" dirty="0">
                <a:latin typeface="Candara" panose="020E0502030303020204" pitchFamily="34" charset="0"/>
              </a:rPr>
              <a:t>, but they are in these locations.  We MUST work with these retailers to TEACH, and ENCOURAGE them to have these products available to capitalize on this highly profitable INCREMENTAL sale!</a:t>
            </a:r>
          </a:p>
          <a:p>
            <a:endParaRPr lang="en-US" sz="1400" dirty="0">
              <a:latin typeface="Candara" panose="020E0502030303020204" pitchFamily="34" charset="0"/>
            </a:endParaRPr>
          </a:p>
          <a:p>
            <a:r>
              <a:rPr lang="en-US" sz="1400" b="1" dirty="0">
                <a:effectLst>
                  <a:outerShdw blurRad="38100" dist="38100" dir="2700000" algn="tl">
                    <a:srgbClr val="000000">
                      <a:alpha val="43137"/>
                    </a:srgbClr>
                  </a:outerShdw>
                </a:effectLst>
                <a:latin typeface="Candara" panose="020E0502030303020204" pitchFamily="34" charset="0"/>
              </a:rPr>
              <a:t>WORK    CARE </a:t>
            </a:r>
            <a:r>
              <a:rPr lang="en-US" sz="1400" dirty="0">
                <a:latin typeface="Candara" panose="020E0502030303020204" pitchFamily="34" charset="0"/>
              </a:rPr>
              <a:t>is that ANSWER!</a:t>
            </a:r>
          </a:p>
        </p:txBody>
      </p:sp>
      <p:pic>
        <p:nvPicPr>
          <p:cNvPr id="17" name="Picture 16">
            <a:extLst>
              <a:ext uri="{FF2B5EF4-FFF2-40B4-BE49-F238E27FC236}">
                <a16:creationId xmlns:a16="http://schemas.microsoft.com/office/drawing/2014/main" id="{1B675E09-60AF-4FFE-871C-C2504F772EA6}"/>
              </a:ext>
            </a:extLst>
          </p:cNvPr>
          <p:cNvPicPr>
            <a:picLocks noChangeAspect="1"/>
          </p:cNvPicPr>
          <p:nvPr/>
        </p:nvPicPr>
        <p:blipFill>
          <a:blip r:embed="rId3"/>
          <a:stretch>
            <a:fillRect/>
          </a:stretch>
        </p:blipFill>
        <p:spPr>
          <a:xfrm>
            <a:off x="4002936" y="3275037"/>
            <a:ext cx="117489" cy="110499"/>
          </a:xfrm>
          <a:prstGeom prst="rect">
            <a:avLst/>
          </a:prstGeom>
        </p:spPr>
      </p:pic>
      <p:pic>
        <p:nvPicPr>
          <p:cNvPr id="18" name="Picture 17">
            <a:extLst>
              <a:ext uri="{FF2B5EF4-FFF2-40B4-BE49-F238E27FC236}">
                <a16:creationId xmlns:a16="http://schemas.microsoft.com/office/drawing/2014/main" id="{99ADCA6E-C50A-4AFB-BCE4-17ADB61B9963}"/>
              </a:ext>
            </a:extLst>
          </p:cNvPr>
          <p:cNvPicPr>
            <a:picLocks noChangeAspect="1"/>
          </p:cNvPicPr>
          <p:nvPr/>
        </p:nvPicPr>
        <p:blipFill>
          <a:blip r:embed="rId3"/>
          <a:stretch>
            <a:fillRect/>
          </a:stretch>
        </p:blipFill>
        <p:spPr>
          <a:xfrm>
            <a:off x="4004033" y="6038398"/>
            <a:ext cx="117489" cy="110499"/>
          </a:xfrm>
          <a:prstGeom prst="rect">
            <a:avLst/>
          </a:prstGeom>
        </p:spPr>
      </p:pic>
      <p:pic>
        <p:nvPicPr>
          <p:cNvPr id="15" name="Picture 14">
            <a:extLst>
              <a:ext uri="{FF2B5EF4-FFF2-40B4-BE49-F238E27FC236}">
                <a16:creationId xmlns:a16="http://schemas.microsoft.com/office/drawing/2014/main" id="{F39353DB-56C0-43A6-ABD7-F4989F1685C7}"/>
              </a:ext>
            </a:extLst>
          </p:cNvPr>
          <p:cNvPicPr>
            <a:picLocks noChangeAspect="1"/>
          </p:cNvPicPr>
          <p:nvPr/>
        </p:nvPicPr>
        <p:blipFill>
          <a:blip r:embed="rId3"/>
          <a:stretch>
            <a:fillRect/>
          </a:stretch>
        </p:blipFill>
        <p:spPr>
          <a:xfrm>
            <a:off x="4317669" y="706443"/>
            <a:ext cx="117489" cy="110499"/>
          </a:xfrm>
          <a:prstGeom prst="rect">
            <a:avLst/>
          </a:prstGeom>
        </p:spPr>
      </p:pic>
      <p:grpSp>
        <p:nvGrpSpPr>
          <p:cNvPr id="32" name="Group 31">
            <a:extLst>
              <a:ext uri="{FF2B5EF4-FFF2-40B4-BE49-F238E27FC236}">
                <a16:creationId xmlns:a16="http://schemas.microsoft.com/office/drawing/2014/main" id="{657BCFFF-E66B-4E1A-8C70-9FB8025721E7}"/>
              </a:ext>
            </a:extLst>
          </p:cNvPr>
          <p:cNvGrpSpPr/>
          <p:nvPr/>
        </p:nvGrpSpPr>
        <p:grpSpPr>
          <a:xfrm>
            <a:off x="8402799" y="539504"/>
            <a:ext cx="3340362" cy="5946680"/>
            <a:chOff x="8402799" y="539504"/>
            <a:chExt cx="3340362" cy="5946680"/>
          </a:xfrm>
        </p:grpSpPr>
        <p:pic>
          <p:nvPicPr>
            <p:cNvPr id="27" name="Picture 26">
              <a:extLst>
                <a:ext uri="{FF2B5EF4-FFF2-40B4-BE49-F238E27FC236}">
                  <a16:creationId xmlns:a16="http://schemas.microsoft.com/office/drawing/2014/main" id="{CE37C800-A303-4E5D-A28A-76BA8E3DEA4D}"/>
                </a:ext>
              </a:extLst>
            </p:cNvPr>
            <p:cNvPicPr>
              <a:picLocks noChangeAspect="1"/>
            </p:cNvPicPr>
            <p:nvPr/>
          </p:nvPicPr>
          <p:blipFill>
            <a:blip r:embed="rId4"/>
            <a:stretch>
              <a:fillRect/>
            </a:stretch>
          </p:blipFill>
          <p:spPr>
            <a:xfrm>
              <a:off x="8668321" y="539504"/>
              <a:ext cx="638751" cy="1517034"/>
            </a:xfrm>
            <a:prstGeom prst="rect">
              <a:avLst/>
            </a:prstGeom>
          </p:spPr>
        </p:pic>
        <p:pic>
          <p:nvPicPr>
            <p:cNvPr id="28" name="Picture 27">
              <a:extLst>
                <a:ext uri="{FF2B5EF4-FFF2-40B4-BE49-F238E27FC236}">
                  <a16:creationId xmlns:a16="http://schemas.microsoft.com/office/drawing/2014/main" id="{FDAF4421-742C-44EE-8B2E-A3DEFF3C0438}"/>
                </a:ext>
              </a:extLst>
            </p:cNvPr>
            <p:cNvPicPr>
              <a:picLocks noChangeAspect="1"/>
            </p:cNvPicPr>
            <p:nvPr/>
          </p:nvPicPr>
          <p:blipFill>
            <a:blip r:embed="rId5"/>
            <a:stretch>
              <a:fillRect/>
            </a:stretch>
          </p:blipFill>
          <p:spPr>
            <a:xfrm>
              <a:off x="10370810" y="851540"/>
              <a:ext cx="1372351" cy="2666728"/>
            </a:xfrm>
            <a:prstGeom prst="rect">
              <a:avLst/>
            </a:prstGeom>
          </p:spPr>
        </p:pic>
        <p:pic>
          <p:nvPicPr>
            <p:cNvPr id="26" name="Picture 25">
              <a:extLst>
                <a:ext uri="{FF2B5EF4-FFF2-40B4-BE49-F238E27FC236}">
                  <a16:creationId xmlns:a16="http://schemas.microsoft.com/office/drawing/2014/main" id="{A50F0D51-97F5-4E4D-984F-CE4D4CD8BA26}"/>
                </a:ext>
              </a:extLst>
            </p:cNvPr>
            <p:cNvPicPr>
              <a:picLocks noChangeAspect="1"/>
            </p:cNvPicPr>
            <p:nvPr/>
          </p:nvPicPr>
          <p:blipFill>
            <a:blip r:embed="rId6"/>
            <a:stretch>
              <a:fillRect/>
            </a:stretch>
          </p:blipFill>
          <p:spPr>
            <a:xfrm>
              <a:off x="8402799" y="2184904"/>
              <a:ext cx="1169793" cy="1403751"/>
            </a:xfrm>
            <a:prstGeom prst="rect">
              <a:avLst/>
            </a:prstGeom>
          </p:spPr>
        </p:pic>
        <p:pic>
          <p:nvPicPr>
            <p:cNvPr id="22" name="Picture 21" descr="A close up of a piece of paper&#10;&#10;Description generated with high confidence">
              <a:extLst>
                <a:ext uri="{FF2B5EF4-FFF2-40B4-BE49-F238E27FC236}">
                  <a16:creationId xmlns:a16="http://schemas.microsoft.com/office/drawing/2014/main" id="{7FFC0C46-634D-4BE9-A5D3-5F535E0094B3}"/>
                </a:ext>
              </a:extLst>
            </p:cNvPr>
            <p:cNvPicPr>
              <a:picLocks noChangeAspect="1"/>
            </p:cNvPicPr>
            <p:nvPr/>
          </p:nvPicPr>
          <p:blipFill>
            <a:blip r:embed="rId7"/>
            <a:stretch>
              <a:fillRect/>
            </a:stretch>
          </p:blipFill>
          <p:spPr>
            <a:xfrm>
              <a:off x="9499759" y="2477072"/>
              <a:ext cx="952252" cy="1403751"/>
            </a:xfrm>
            <a:prstGeom prst="rect">
              <a:avLst/>
            </a:prstGeom>
          </p:spPr>
        </p:pic>
        <p:pic>
          <p:nvPicPr>
            <p:cNvPr id="20" name="Picture 19" descr="A picture containing toiletry&#10;&#10;Description generated with very high confidence">
              <a:extLst>
                <a:ext uri="{FF2B5EF4-FFF2-40B4-BE49-F238E27FC236}">
                  <a16:creationId xmlns:a16="http://schemas.microsoft.com/office/drawing/2014/main" id="{7D69E653-B6CB-45B3-B5BD-35CB2FE7DE1F}"/>
                </a:ext>
              </a:extLst>
            </p:cNvPr>
            <p:cNvPicPr>
              <a:picLocks noChangeAspect="1"/>
            </p:cNvPicPr>
            <p:nvPr/>
          </p:nvPicPr>
          <p:blipFill>
            <a:blip r:embed="rId8"/>
            <a:stretch>
              <a:fillRect/>
            </a:stretch>
          </p:blipFill>
          <p:spPr>
            <a:xfrm>
              <a:off x="9397063" y="866102"/>
              <a:ext cx="1091200" cy="1517034"/>
            </a:xfrm>
            <a:prstGeom prst="rect">
              <a:avLst/>
            </a:prstGeom>
          </p:spPr>
        </p:pic>
        <p:pic>
          <p:nvPicPr>
            <p:cNvPr id="29" name="Picture 28">
              <a:extLst>
                <a:ext uri="{FF2B5EF4-FFF2-40B4-BE49-F238E27FC236}">
                  <a16:creationId xmlns:a16="http://schemas.microsoft.com/office/drawing/2014/main" id="{77AFAC1F-212F-4FF6-ADBD-046AFEC39429}"/>
                </a:ext>
              </a:extLst>
            </p:cNvPr>
            <p:cNvPicPr>
              <a:picLocks noChangeAspect="1"/>
            </p:cNvPicPr>
            <p:nvPr/>
          </p:nvPicPr>
          <p:blipFill>
            <a:blip r:embed="rId9"/>
            <a:stretch>
              <a:fillRect/>
            </a:stretch>
          </p:blipFill>
          <p:spPr>
            <a:xfrm>
              <a:off x="9586450" y="4317629"/>
              <a:ext cx="728045" cy="1616828"/>
            </a:xfrm>
            <a:prstGeom prst="rect">
              <a:avLst/>
            </a:prstGeom>
          </p:spPr>
        </p:pic>
        <p:pic>
          <p:nvPicPr>
            <p:cNvPr id="30" name="Picture 29">
              <a:extLst>
                <a:ext uri="{FF2B5EF4-FFF2-40B4-BE49-F238E27FC236}">
                  <a16:creationId xmlns:a16="http://schemas.microsoft.com/office/drawing/2014/main" id="{E7A29586-D87F-428A-9F72-ADD4168E30AF}"/>
                </a:ext>
              </a:extLst>
            </p:cNvPr>
            <p:cNvPicPr>
              <a:picLocks noChangeAspect="1"/>
            </p:cNvPicPr>
            <p:nvPr/>
          </p:nvPicPr>
          <p:blipFill>
            <a:blip r:embed="rId10"/>
            <a:stretch>
              <a:fillRect/>
            </a:stretch>
          </p:blipFill>
          <p:spPr>
            <a:xfrm>
              <a:off x="8668321" y="3999162"/>
              <a:ext cx="698713" cy="1413963"/>
            </a:xfrm>
            <a:prstGeom prst="rect">
              <a:avLst/>
            </a:prstGeom>
          </p:spPr>
        </p:pic>
        <p:pic>
          <p:nvPicPr>
            <p:cNvPr id="31" name="Picture 30">
              <a:extLst>
                <a:ext uri="{FF2B5EF4-FFF2-40B4-BE49-F238E27FC236}">
                  <a16:creationId xmlns:a16="http://schemas.microsoft.com/office/drawing/2014/main" id="{D27FA139-0754-4C16-9608-2670E48D2E04}"/>
                </a:ext>
              </a:extLst>
            </p:cNvPr>
            <p:cNvPicPr>
              <a:picLocks noChangeAspect="1"/>
            </p:cNvPicPr>
            <p:nvPr/>
          </p:nvPicPr>
          <p:blipFill>
            <a:blip r:embed="rId11"/>
            <a:stretch>
              <a:fillRect/>
            </a:stretch>
          </p:blipFill>
          <p:spPr>
            <a:xfrm>
              <a:off x="10533912" y="3880823"/>
              <a:ext cx="952252" cy="2605361"/>
            </a:xfrm>
            <a:prstGeom prst="rect">
              <a:avLst/>
            </a:prstGeom>
          </p:spPr>
        </p:pic>
      </p:grpSp>
    </p:spTree>
    <p:extLst>
      <p:ext uri="{BB962C8B-B14F-4D97-AF65-F5344CB8AC3E}">
        <p14:creationId xmlns:p14="http://schemas.microsoft.com/office/powerpoint/2010/main" val="12308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70AD2B3-D7CD-4A41-A8EF-0D3F75EA5C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E73CB6-C3D9-4CA8-8EF7-4E6B394802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5709" y="758952"/>
            <a:ext cx="5933257"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EA75504B-408C-4C25-A00D-F02208A82E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9833" y="758952"/>
            <a:ext cx="2430079"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6BD65659-F21D-4CAD-BA16-043ED1051C60}"/>
              </a:ext>
            </a:extLst>
          </p:cNvPr>
          <p:cNvPicPr>
            <a:picLocks noChangeAspect="1"/>
          </p:cNvPicPr>
          <p:nvPr/>
        </p:nvPicPr>
        <p:blipFill>
          <a:blip r:embed="rId2"/>
          <a:stretch>
            <a:fillRect/>
          </a:stretch>
        </p:blipFill>
        <p:spPr>
          <a:xfrm>
            <a:off x="474800" y="3504861"/>
            <a:ext cx="3025618" cy="1461152"/>
          </a:xfrm>
          <a:prstGeom prst="rect">
            <a:avLst/>
          </a:prstGeom>
        </p:spPr>
      </p:pic>
      <p:pic>
        <p:nvPicPr>
          <p:cNvPr id="4" name="Picture 3">
            <a:extLst>
              <a:ext uri="{FF2B5EF4-FFF2-40B4-BE49-F238E27FC236}">
                <a16:creationId xmlns:a16="http://schemas.microsoft.com/office/drawing/2014/main" id="{F05BC11D-BF44-4120-AC1F-3F9E75E845D9}"/>
              </a:ext>
            </a:extLst>
          </p:cNvPr>
          <p:cNvPicPr>
            <a:picLocks noChangeAspect="1"/>
          </p:cNvPicPr>
          <p:nvPr/>
        </p:nvPicPr>
        <p:blipFill>
          <a:blip r:embed="rId3"/>
          <a:stretch>
            <a:fillRect/>
          </a:stretch>
        </p:blipFill>
        <p:spPr>
          <a:xfrm>
            <a:off x="484632" y="953985"/>
            <a:ext cx="3015786" cy="2390009"/>
          </a:xfrm>
          <a:prstGeom prst="rect">
            <a:avLst/>
          </a:prstGeom>
        </p:spPr>
      </p:pic>
      <p:sp>
        <p:nvSpPr>
          <p:cNvPr id="2" name="Title 1">
            <a:extLst>
              <a:ext uri="{FF2B5EF4-FFF2-40B4-BE49-F238E27FC236}">
                <a16:creationId xmlns:a16="http://schemas.microsoft.com/office/drawing/2014/main" id="{374BA977-95B9-4558-BD24-972E0778FD5A}"/>
              </a:ext>
            </a:extLst>
          </p:cNvPr>
          <p:cNvSpPr>
            <a:spLocks noGrp="1"/>
          </p:cNvSpPr>
          <p:nvPr>
            <p:ph type="ctrTitle"/>
          </p:nvPr>
        </p:nvSpPr>
        <p:spPr>
          <a:xfrm>
            <a:off x="3840206" y="928909"/>
            <a:ext cx="5191433" cy="2035517"/>
          </a:xfrm>
        </p:spPr>
        <p:txBody>
          <a:bodyPr>
            <a:normAutofit/>
          </a:bodyPr>
          <a:lstStyle/>
          <a:p>
            <a:r>
              <a:rPr lang="en-US" sz="4400" dirty="0">
                <a:effectLst>
                  <a:outerShdw blurRad="38100" dist="38100" dir="2700000" algn="tl">
                    <a:srgbClr val="000000">
                      <a:alpha val="43137"/>
                    </a:srgbClr>
                  </a:outerShdw>
                </a:effectLst>
                <a:latin typeface="Cooper Black" panose="0208090404030B020404" pitchFamily="18" charset="0"/>
              </a:rPr>
              <a:t>Brand Management Associates, Inc.</a:t>
            </a:r>
          </a:p>
        </p:txBody>
      </p:sp>
      <p:sp>
        <p:nvSpPr>
          <p:cNvPr id="3" name="Subtitle 2">
            <a:extLst>
              <a:ext uri="{FF2B5EF4-FFF2-40B4-BE49-F238E27FC236}">
                <a16:creationId xmlns:a16="http://schemas.microsoft.com/office/drawing/2014/main" id="{7AFD8505-30AF-4E02-B755-20AEA0947D54}"/>
              </a:ext>
            </a:extLst>
          </p:cNvPr>
          <p:cNvSpPr>
            <a:spLocks noGrp="1"/>
          </p:cNvSpPr>
          <p:nvPr>
            <p:ph type="subTitle" idx="1"/>
          </p:nvPr>
        </p:nvSpPr>
        <p:spPr>
          <a:xfrm>
            <a:off x="3895111" y="3544112"/>
            <a:ext cx="5494452" cy="1382650"/>
          </a:xfrm>
        </p:spPr>
        <p:txBody>
          <a:bodyPr>
            <a:normAutofit/>
          </a:bodyPr>
          <a:lstStyle/>
          <a:p>
            <a:r>
              <a:rPr lang="en-US" sz="2000" dirty="0">
                <a:effectLst>
                  <a:outerShdw blurRad="38100" dist="38100" dir="2700000" algn="tl">
                    <a:srgbClr val="000000">
                      <a:alpha val="43137"/>
                    </a:srgbClr>
                  </a:outerShdw>
                </a:effectLst>
                <a:latin typeface="Candara" panose="020E0502030303020204" pitchFamily="34" charset="0"/>
              </a:rPr>
              <a:t>Harvey Ruttenberg</a:t>
            </a:r>
          </a:p>
          <a:p>
            <a:r>
              <a:rPr lang="en-US" sz="2000" dirty="0">
                <a:effectLst>
                  <a:outerShdw blurRad="38100" dist="38100" dir="2700000" algn="tl">
                    <a:srgbClr val="000000">
                      <a:alpha val="43137"/>
                    </a:srgbClr>
                  </a:outerShdw>
                </a:effectLst>
                <a:latin typeface="Candara" panose="020E0502030303020204" pitchFamily="34" charset="0"/>
              </a:rPr>
              <a:t>President</a:t>
            </a:r>
          </a:p>
        </p:txBody>
      </p:sp>
      <p:sp>
        <p:nvSpPr>
          <p:cNvPr id="5" name="TextBox 4">
            <a:extLst>
              <a:ext uri="{FF2B5EF4-FFF2-40B4-BE49-F238E27FC236}">
                <a16:creationId xmlns:a16="http://schemas.microsoft.com/office/drawing/2014/main" id="{D9CD20DC-A67C-4134-B6F8-B0B48668201B}"/>
              </a:ext>
            </a:extLst>
          </p:cNvPr>
          <p:cNvSpPr txBox="1"/>
          <p:nvPr/>
        </p:nvSpPr>
        <p:spPr>
          <a:xfrm>
            <a:off x="9905781" y="3424428"/>
            <a:ext cx="2158181" cy="1754326"/>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andara" panose="020E0502030303020204" pitchFamily="34" charset="0"/>
              </a:rPr>
              <a:t>PRIMARY FOCUS</a:t>
            </a:r>
          </a:p>
          <a:p>
            <a:pPr algn="ctr"/>
            <a:r>
              <a:rPr lang="en-US" dirty="0">
                <a:latin typeface="Candara" panose="020E0502030303020204" pitchFamily="34" charset="0"/>
              </a:rPr>
              <a:t>Extending the reach of the world’s greatest </a:t>
            </a:r>
            <a:r>
              <a:rPr lang="en-US" b="1" dirty="0">
                <a:solidFill>
                  <a:srgbClr val="FF0000"/>
                </a:solidFill>
                <a:latin typeface="Candara" panose="020E0502030303020204" pitchFamily="34" charset="0"/>
              </a:rPr>
              <a:t>BRANDs!</a:t>
            </a:r>
          </a:p>
          <a:p>
            <a:pPr algn="ctr"/>
            <a:endParaRPr lang="en-US" dirty="0">
              <a:latin typeface="Candara" panose="020E0502030303020204" pitchFamily="34" charset="0"/>
            </a:endParaRPr>
          </a:p>
          <a:p>
            <a:pPr algn="ctr"/>
            <a:endParaRPr lang="en-US" dirty="0">
              <a:latin typeface="Candara" panose="020E0502030303020204" pitchFamily="34" charset="0"/>
            </a:endParaRPr>
          </a:p>
        </p:txBody>
      </p:sp>
    </p:spTree>
    <p:extLst>
      <p:ext uri="{BB962C8B-B14F-4D97-AF65-F5344CB8AC3E}">
        <p14:creationId xmlns:p14="http://schemas.microsoft.com/office/powerpoint/2010/main" val="2621974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94D1333-D907-48E4-B23F-B4C614A14AA6}"/>
              </a:ext>
            </a:extLst>
          </p:cNvPr>
          <p:cNvPicPr>
            <a:picLocks noChangeAspect="1"/>
          </p:cNvPicPr>
          <p:nvPr/>
        </p:nvPicPr>
        <p:blipFill>
          <a:blip r:embed="rId2"/>
          <a:stretch>
            <a:fillRect/>
          </a:stretch>
        </p:blipFill>
        <p:spPr>
          <a:xfrm>
            <a:off x="6262503" y="2014315"/>
            <a:ext cx="2568918" cy="680763"/>
          </a:xfrm>
          <a:prstGeom prst="rect">
            <a:avLst/>
          </a:prstGeom>
        </p:spPr>
      </p:pic>
      <p:pic>
        <p:nvPicPr>
          <p:cNvPr id="16" name="Picture 15">
            <a:extLst>
              <a:ext uri="{FF2B5EF4-FFF2-40B4-BE49-F238E27FC236}">
                <a16:creationId xmlns:a16="http://schemas.microsoft.com/office/drawing/2014/main" id="{649637CD-D0C4-45E7-A24C-C86D0BF9E712}"/>
              </a:ext>
            </a:extLst>
          </p:cNvPr>
          <p:cNvPicPr>
            <a:picLocks noChangeAspect="1"/>
          </p:cNvPicPr>
          <p:nvPr/>
        </p:nvPicPr>
        <p:blipFill>
          <a:blip r:embed="rId3"/>
          <a:stretch>
            <a:fillRect/>
          </a:stretch>
        </p:blipFill>
        <p:spPr>
          <a:xfrm>
            <a:off x="9228171" y="1161821"/>
            <a:ext cx="2122819" cy="1025166"/>
          </a:xfrm>
          <a:prstGeom prst="rect">
            <a:avLst/>
          </a:prstGeom>
        </p:spPr>
      </p:pic>
      <p:sp>
        <p:nvSpPr>
          <p:cNvPr id="2" name="Title 1">
            <a:extLst>
              <a:ext uri="{FF2B5EF4-FFF2-40B4-BE49-F238E27FC236}">
                <a16:creationId xmlns:a16="http://schemas.microsoft.com/office/drawing/2014/main" id="{D901750A-438A-48F3-939C-EB560A915C69}"/>
              </a:ext>
            </a:extLst>
          </p:cNvPr>
          <p:cNvSpPr>
            <a:spLocks noGrp="1"/>
          </p:cNvSpPr>
          <p:nvPr>
            <p:ph type="title"/>
          </p:nvPr>
        </p:nvSpPr>
        <p:spPr>
          <a:xfrm>
            <a:off x="105186" y="809298"/>
            <a:ext cx="3433757" cy="672661"/>
          </a:xfrm>
        </p:spPr>
        <p:txBody>
          <a:bodyPr vert="horz" lIns="91440" tIns="45720" rIns="91440" bIns="45720" rtlCol="0" anchor="ctr">
            <a:noAutofit/>
          </a:bodyPr>
          <a:lstStyle/>
          <a:p>
            <a:r>
              <a:rPr lang="en-US" sz="2400" dirty="0">
                <a:effectLst>
                  <a:outerShdw blurRad="38100" dist="38100" dir="2700000" algn="tl">
                    <a:srgbClr val="000000">
                      <a:alpha val="43137"/>
                    </a:srgbClr>
                  </a:outerShdw>
                </a:effectLst>
                <a:latin typeface="Cooper Black" panose="0208090404030B020404" pitchFamily="18" charset="0"/>
              </a:rPr>
              <a:t>True Value Hardware</a:t>
            </a:r>
          </a:p>
        </p:txBody>
      </p:sp>
      <p:sp>
        <p:nvSpPr>
          <p:cNvPr id="3" name="Content Placeholder 2">
            <a:extLst>
              <a:ext uri="{FF2B5EF4-FFF2-40B4-BE49-F238E27FC236}">
                <a16:creationId xmlns:a16="http://schemas.microsoft.com/office/drawing/2014/main" id="{18AD4B0A-0161-448D-95C8-496AC885A9A3}"/>
              </a:ext>
            </a:extLst>
          </p:cNvPr>
          <p:cNvSpPr>
            <a:spLocks noGrp="1"/>
          </p:cNvSpPr>
          <p:nvPr>
            <p:ph sz="half" idx="1"/>
          </p:nvPr>
        </p:nvSpPr>
        <p:spPr>
          <a:xfrm>
            <a:off x="189186" y="1481959"/>
            <a:ext cx="3125873" cy="4451809"/>
          </a:xfrm>
        </p:spPr>
        <p:txBody>
          <a:bodyPr vert="horz" lIns="91440" tIns="45720" rIns="91440" bIns="45720" rtlCol="0" anchor="t">
            <a:normAutofit fontScale="85000" lnSpcReduction="10000"/>
          </a:bodyPr>
          <a:lstStyle/>
          <a:p>
            <a:pPr marL="0" indent="0">
              <a:buNone/>
            </a:pPr>
            <a:r>
              <a:rPr lang="en-US" sz="2400" dirty="0">
                <a:solidFill>
                  <a:srgbClr val="FFFFFF"/>
                </a:solidFill>
                <a:latin typeface="Candara" panose="020E0502030303020204" pitchFamily="34" charset="0"/>
              </a:rPr>
              <a:t>Awaiting FINAL approval to move forward with the WORK    CARE program.</a:t>
            </a:r>
          </a:p>
          <a:p>
            <a:pPr marL="0" indent="0">
              <a:buNone/>
            </a:pPr>
            <a:r>
              <a:rPr lang="en-US" sz="2400" dirty="0">
                <a:solidFill>
                  <a:srgbClr val="FFFFFF"/>
                </a:solidFill>
                <a:latin typeface="Candara" panose="020E0502030303020204" pitchFamily="34" charset="0"/>
              </a:rPr>
              <a:t>Once Approval is granted we will begin an aggressive assault targeting the KEY FRANCHISE GROUPS that move the volume needle with True Value.</a:t>
            </a:r>
          </a:p>
          <a:p>
            <a:pPr marL="0" indent="0">
              <a:buNone/>
            </a:pPr>
            <a:r>
              <a:rPr lang="en-US" sz="2400" dirty="0">
                <a:solidFill>
                  <a:srgbClr val="FFFFFF"/>
                </a:solidFill>
                <a:latin typeface="Candara" panose="020E0502030303020204" pitchFamily="34" charset="0"/>
              </a:rPr>
              <a:t>Continue to work with critical INTERNAL True Value personnel to gain Corporate Support of the program and inclusion in Corporate Marketing events.</a:t>
            </a:r>
          </a:p>
          <a:p>
            <a:pPr marL="0" indent="0">
              <a:buNone/>
            </a:pPr>
            <a:endParaRPr lang="en-US" sz="2400" dirty="0">
              <a:solidFill>
                <a:srgbClr val="FFFFFF"/>
              </a:solidFill>
              <a:latin typeface="Candara" panose="020E0502030303020204" pitchFamily="34" charset="0"/>
            </a:endParaRPr>
          </a:p>
          <a:p>
            <a:endParaRPr lang="en-US" sz="2400" dirty="0">
              <a:solidFill>
                <a:srgbClr val="FFFFFF"/>
              </a:solidFill>
              <a:latin typeface="Candara" panose="020E0502030303020204" pitchFamily="34" charset="0"/>
            </a:endParaRPr>
          </a:p>
          <a:p>
            <a:endParaRPr lang="en-US" sz="2400" dirty="0">
              <a:solidFill>
                <a:srgbClr val="FFFFFF"/>
              </a:solidFill>
              <a:latin typeface="Candara" panose="020E0502030303020204" pitchFamily="34" charset="0"/>
            </a:endParaRPr>
          </a:p>
        </p:txBody>
      </p:sp>
      <p:pic>
        <p:nvPicPr>
          <p:cNvPr id="22" name="Picture 21">
            <a:extLst>
              <a:ext uri="{FF2B5EF4-FFF2-40B4-BE49-F238E27FC236}">
                <a16:creationId xmlns:a16="http://schemas.microsoft.com/office/drawing/2014/main" id="{0577CF5B-AF1D-4D14-9389-4814427CC4EA}"/>
              </a:ext>
            </a:extLst>
          </p:cNvPr>
          <p:cNvPicPr>
            <a:picLocks noChangeAspect="1"/>
          </p:cNvPicPr>
          <p:nvPr/>
        </p:nvPicPr>
        <p:blipFill>
          <a:blip r:embed="rId4"/>
          <a:stretch>
            <a:fillRect/>
          </a:stretch>
        </p:blipFill>
        <p:spPr>
          <a:xfrm>
            <a:off x="9378964" y="2786190"/>
            <a:ext cx="1821232" cy="3240330"/>
          </a:xfrm>
          <a:prstGeom prst="rect">
            <a:avLst/>
          </a:prstGeom>
        </p:spPr>
      </p:pic>
      <p:pic>
        <p:nvPicPr>
          <p:cNvPr id="24" name="Picture 23">
            <a:extLst>
              <a:ext uri="{FF2B5EF4-FFF2-40B4-BE49-F238E27FC236}">
                <a16:creationId xmlns:a16="http://schemas.microsoft.com/office/drawing/2014/main" id="{8DEF8101-E54B-4591-9DA2-1044E816CCCF}"/>
              </a:ext>
            </a:extLst>
          </p:cNvPr>
          <p:cNvPicPr>
            <a:picLocks noChangeAspect="1"/>
          </p:cNvPicPr>
          <p:nvPr/>
        </p:nvPicPr>
        <p:blipFill>
          <a:blip r:embed="rId5"/>
          <a:stretch>
            <a:fillRect/>
          </a:stretch>
        </p:blipFill>
        <p:spPr>
          <a:xfrm>
            <a:off x="3315059" y="2219918"/>
            <a:ext cx="223885" cy="210564"/>
          </a:xfrm>
          <a:prstGeom prst="rect">
            <a:avLst/>
          </a:prstGeom>
        </p:spPr>
      </p:pic>
    </p:spTree>
    <p:extLst>
      <p:ext uri="{BB962C8B-B14F-4D97-AF65-F5344CB8AC3E}">
        <p14:creationId xmlns:p14="http://schemas.microsoft.com/office/powerpoint/2010/main" val="1646444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A9B4BF-3299-426D-9715-983DBE33033C}"/>
              </a:ext>
            </a:extLst>
          </p:cNvPr>
          <p:cNvPicPr>
            <a:picLocks noChangeAspect="1"/>
          </p:cNvPicPr>
          <p:nvPr/>
        </p:nvPicPr>
        <p:blipFill>
          <a:blip r:embed="rId2"/>
          <a:stretch>
            <a:fillRect/>
          </a:stretch>
        </p:blipFill>
        <p:spPr>
          <a:xfrm>
            <a:off x="8499624" y="200428"/>
            <a:ext cx="1976086" cy="3513041"/>
          </a:xfrm>
          <a:prstGeom prst="rect">
            <a:avLst/>
          </a:prstGeom>
        </p:spPr>
      </p:pic>
      <p:pic>
        <p:nvPicPr>
          <p:cNvPr id="16" name="Picture 15">
            <a:extLst>
              <a:ext uri="{FF2B5EF4-FFF2-40B4-BE49-F238E27FC236}">
                <a16:creationId xmlns:a16="http://schemas.microsoft.com/office/drawing/2014/main" id="{649637CD-D0C4-45E7-A24C-C86D0BF9E712}"/>
              </a:ext>
            </a:extLst>
          </p:cNvPr>
          <p:cNvPicPr>
            <a:picLocks noChangeAspect="1"/>
          </p:cNvPicPr>
          <p:nvPr/>
        </p:nvPicPr>
        <p:blipFill>
          <a:blip r:embed="rId3"/>
          <a:stretch>
            <a:fillRect/>
          </a:stretch>
        </p:blipFill>
        <p:spPr>
          <a:xfrm>
            <a:off x="7526621" y="3855162"/>
            <a:ext cx="3778286" cy="1824635"/>
          </a:xfrm>
          <a:prstGeom prst="rect">
            <a:avLst/>
          </a:prstGeom>
        </p:spPr>
      </p:pic>
      <p:sp>
        <p:nvSpPr>
          <p:cNvPr id="2" name="Title 1">
            <a:extLst>
              <a:ext uri="{FF2B5EF4-FFF2-40B4-BE49-F238E27FC236}">
                <a16:creationId xmlns:a16="http://schemas.microsoft.com/office/drawing/2014/main" id="{D901750A-438A-48F3-939C-EB560A915C69}"/>
              </a:ext>
            </a:extLst>
          </p:cNvPr>
          <p:cNvSpPr>
            <a:spLocks noGrp="1"/>
          </p:cNvSpPr>
          <p:nvPr>
            <p:ph type="title"/>
          </p:nvPr>
        </p:nvSpPr>
        <p:spPr>
          <a:xfrm>
            <a:off x="189186" y="924001"/>
            <a:ext cx="3153105" cy="541461"/>
          </a:xfrm>
        </p:spPr>
        <p:txBody>
          <a:bodyPr vert="horz" lIns="91440" tIns="45720" rIns="91440" bIns="45720" rtlCol="0" anchor="ctr">
            <a:noAutofit/>
          </a:bodyPr>
          <a:lstStyle/>
          <a:p>
            <a:r>
              <a:rPr lang="en-US" sz="2000" dirty="0">
                <a:latin typeface="Cooper Black" panose="0208090404030B020404" pitchFamily="18" charset="0"/>
              </a:rPr>
              <a:t>Distribution America / DA Online</a:t>
            </a:r>
          </a:p>
        </p:txBody>
      </p:sp>
      <p:sp>
        <p:nvSpPr>
          <p:cNvPr id="3" name="Content Placeholder 2">
            <a:extLst>
              <a:ext uri="{FF2B5EF4-FFF2-40B4-BE49-F238E27FC236}">
                <a16:creationId xmlns:a16="http://schemas.microsoft.com/office/drawing/2014/main" id="{18AD4B0A-0161-448D-95C8-496AC885A9A3}"/>
              </a:ext>
            </a:extLst>
          </p:cNvPr>
          <p:cNvSpPr>
            <a:spLocks noGrp="1"/>
          </p:cNvSpPr>
          <p:nvPr>
            <p:ph sz="half" idx="1"/>
          </p:nvPr>
        </p:nvSpPr>
        <p:spPr>
          <a:xfrm>
            <a:off x="1" y="1597572"/>
            <a:ext cx="3342290" cy="4498427"/>
          </a:xfrm>
        </p:spPr>
        <p:txBody>
          <a:bodyPr vert="horz" lIns="91440" tIns="45720" rIns="91440" bIns="45720" rtlCol="0" anchor="t">
            <a:normAutofit fontScale="85000" lnSpcReduction="20000"/>
          </a:bodyPr>
          <a:lstStyle/>
          <a:p>
            <a:r>
              <a:rPr lang="en-US" sz="1600" dirty="0">
                <a:solidFill>
                  <a:srgbClr val="FFFFFF"/>
                </a:solidFill>
                <a:latin typeface="Candara" panose="020E0502030303020204" pitchFamily="34" charset="0"/>
              </a:rPr>
              <a:t>DA is </a:t>
            </a:r>
            <a:r>
              <a:rPr lang="en-US" sz="1600" dirty="0">
                <a:solidFill>
                  <a:srgbClr val="FFFFFF"/>
                </a:solidFill>
                <a:effectLst>
                  <a:outerShdw blurRad="38100" dist="38100" dir="2700000" algn="tl">
                    <a:srgbClr val="000000">
                      <a:alpha val="43137"/>
                    </a:srgbClr>
                  </a:outerShdw>
                </a:effectLst>
                <a:latin typeface="Candara" panose="020E0502030303020204" pitchFamily="34" charset="0"/>
              </a:rPr>
              <a:t>a Buying Co-Op </a:t>
            </a:r>
            <a:r>
              <a:rPr lang="en-US" sz="1600" dirty="0">
                <a:solidFill>
                  <a:srgbClr val="FFFFFF"/>
                </a:solidFill>
                <a:latin typeface="Candara" panose="020E0502030303020204" pitchFamily="34" charset="0"/>
              </a:rPr>
              <a:t>that includes the following 7 Divisions:</a:t>
            </a:r>
            <a:br>
              <a:rPr lang="en-US" sz="1600" dirty="0">
                <a:solidFill>
                  <a:srgbClr val="FFFFFF"/>
                </a:solidFill>
                <a:latin typeface="Candara" panose="020E0502030303020204" pitchFamily="34" charset="0"/>
              </a:rPr>
            </a:br>
            <a:r>
              <a:rPr lang="en-US" sz="1600" dirty="0" err="1">
                <a:solidFill>
                  <a:srgbClr val="FFFFFF"/>
                </a:solidFill>
                <a:latin typeface="Candara" panose="020E0502030303020204" pitchFamily="34" charset="0"/>
              </a:rPr>
              <a:t>Blish</a:t>
            </a:r>
            <a:r>
              <a:rPr lang="en-US" sz="1600" dirty="0">
                <a:solidFill>
                  <a:srgbClr val="FFFFFF"/>
                </a:solidFill>
                <a:latin typeface="Candara" panose="020E0502030303020204" pitchFamily="34" charset="0"/>
              </a:rPr>
              <a:t> – Mize, Atchison, KS / Florida Hardware, Jacksonville, FL /    HDW, Divisional Offices in Texas, LA &amp; MS / House Hasson, Knoxville, TN / Monroe Hardware, Monroe, NC / PACOA, Port Washington, NY / United Hardware, Plymouth, MN / Val – Test Group, Hoffman Estates, IL.</a:t>
            </a:r>
          </a:p>
          <a:p>
            <a:r>
              <a:rPr lang="en-US" sz="1600" dirty="0">
                <a:solidFill>
                  <a:srgbClr val="FFFFFF"/>
                </a:solidFill>
                <a:latin typeface="Candara" panose="020E0502030303020204" pitchFamily="34" charset="0"/>
              </a:rPr>
              <a:t>Working with Paul McNally, Merchandising Director, DA Corporate to develop a Plan-O-Gram for implementation in all Divisions.  Expect sales presentations to begin in March at each Divisions/Customer.  Expect POG to be finalized in early March.  </a:t>
            </a:r>
          </a:p>
          <a:p>
            <a:r>
              <a:rPr lang="en-US" sz="1600" dirty="0">
                <a:solidFill>
                  <a:srgbClr val="FFFFFF"/>
                </a:solidFill>
                <a:latin typeface="Candara" panose="020E0502030303020204" pitchFamily="34" charset="0"/>
              </a:rPr>
              <a:t>It is important to remember that the bulk of these Distributors sell to groups and independents.  We will be working with each Division and their respective sales forces to develop merchandising and marketing plans to ensure maximum distribution.  </a:t>
            </a:r>
          </a:p>
          <a:p>
            <a:r>
              <a:rPr lang="en-US" sz="1600" dirty="0">
                <a:solidFill>
                  <a:srgbClr val="FFFFFF"/>
                </a:solidFill>
                <a:latin typeface="Candara" panose="020E0502030303020204" pitchFamily="34" charset="0"/>
              </a:rPr>
              <a:t>This will a strong growth account.</a:t>
            </a:r>
          </a:p>
          <a:p>
            <a:endParaRPr lang="en-US" sz="1600" dirty="0">
              <a:solidFill>
                <a:srgbClr val="FFFFFF"/>
              </a:solidFill>
              <a:latin typeface="Candara" panose="020E0502030303020204" pitchFamily="34" charset="0"/>
            </a:endParaRPr>
          </a:p>
        </p:txBody>
      </p:sp>
    </p:spTree>
    <p:extLst>
      <p:ext uri="{BB962C8B-B14F-4D97-AF65-F5344CB8AC3E}">
        <p14:creationId xmlns:p14="http://schemas.microsoft.com/office/powerpoint/2010/main" val="4257375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750A-438A-48F3-939C-EB560A915C69}"/>
              </a:ext>
            </a:extLst>
          </p:cNvPr>
          <p:cNvSpPr>
            <a:spLocks noGrp="1"/>
          </p:cNvSpPr>
          <p:nvPr>
            <p:ph type="title"/>
          </p:nvPr>
        </p:nvSpPr>
        <p:spPr>
          <a:xfrm>
            <a:off x="252919" y="1123837"/>
            <a:ext cx="2947482" cy="3457995"/>
          </a:xfrm>
        </p:spPr>
        <p:txBody>
          <a:bodyPr/>
          <a:lstStyle/>
          <a:p>
            <a:r>
              <a:rPr lang="en-US" sz="4400" dirty="0">
                <a:effectLst>
                  <a:outerShdw blurRad="38100" dist="38100" dir="2700000" algn="tl">
                    <a:srgbClr val="000000">
                      <a:alpha val="43137"/>
                    </a:srgbClr>
                  </a:outerShdw>
                </a:effectLst>
                <a:latin typeface="Cooper Black" panose="0208090404030B020404" pitchFamily="18" charset="0"/>
              </a:rPr>
              <a:t>Orgill </a:t>
            </a:r>
            <a:endParaRPr lang="en-US" sz="1800" dirty="0">
              <a:effectLst>
                <a:outerShdw blurRad="38100" dist="38100" dir="2700000" algn="tl">
                  <a:srgbClr val="000000">
                    <a:alpha val="43137"/>
                  </a:srgbClr>
                </a:outerShdw>
              </a:effectLst>
              <a:latin typeface="Cooper Black" panose="0208090404030B020404" pitchFamily="18" charset="0"/>
            </a:endParaRPr>
          </a:p>
        </p:txBody>
      </p:sp>
      <p:sp>
        <p:nvSpPr>
          <p:cNvPr id="3" name="Content Placeholder 2">
            <a:extLst>
              <a:ext uri="{FF2B5EF4-FFF2-40B4-BE49-F238E27FC236}">
                <a16:creationId xmlns:a16="http://schemas.microsoft.com/office/drawing/2014/main" id="{18AD4B0A-0161-448D-95C8-496AC885A9A3}"/>
              </a:ext>
            </a:extLst>
          </p:cNvPr>
          <p:cNvSpPr>
            <a:spLocks noGrp="1"/>
          </p:cNvSpPr>
          <p:nvPr>
            <p:ph sz="half" idx="1"/>
          </p:nvPr>
        </p:nvSpPr>
        <p:spPr>
          <a:xfrm>
            <a:off x="3523782" y="1282372"/>
            <a:ext cx="4538669" cy="4293255"/>
          </a:xfrm>
        </p:spPr>
        <p:txBody>
          <a:bodyPr>
            <a:normAutofit/>
          </a:bodyPr>
          <a:lstStyle/>
          <a:p>
            <a:pPr marL="0" indent="0">
              <a:buNone/>
            </a:pPr>
            <a:r>
              <a:rPr lang="en-US" sz="1800" dirty="0">
                <a:latin typeface="Candara" panose="020E0502030303020204" pitchFamily="34" charset="0"/>
              </a:rPr>
              <a:t>Privately held, family run corporation.</a:t>
            </a:r>
          </a:p>
          <a:p>
            <a:pPr marL="0" indent="0">
              <a:buNone/>
            </a:pPr>
            <a:r>
              <a:rPr lang="en-US" sz="1800" dirty="0">
                <a:latin typeface="Candara" panose="020E0502030303020204" pitchFamily="34" charset="0"/>
              </a:rPr>
              <a:t>Operating 7 Distribution Centers and 3 Import/Export facilities across the World.</a:t>
            </a:r>
          </a:p>
          <a:p>
            <a:pPr marL="0" indent="0">
              <a:buNone/>
            </a:pPr>
            <a:r>
              <a:rPr lang="en-US" sz="1800" dirty="0">
                <a:latin typeface="Candara" panose="020E0502030303020204" pitchFamily="34" charset="0"/>
              </a:rPr>
              <a:t>Fastest growing Hardlines Distributor in the World.</a:t>
            </a:r>
          </a:p>
          <a:p>
            <a:pPr marL="0" indent="0">
              <a:buNone/>
            </a:pPr>
            <a:r>
              <a:rPr lang="en-US" sz="1800" dirty="0">
                <a:latin typeface="Candara" panose="020E0502030303020204" pitchFamily="34" charset="0"/>
              </a:rPr>
              <a:t>Heavy presence in Canada.  Bi-Lingual packaging will be required to ship into Canada.</a:t>
            </a:r>
          </a:p>
          <a:p>
            <a:pPr marL="0" indent="0">
              <a:buNone/>
            </a:pPr>
            <a:r>
              <a:rPr lang="en-US" sz="1800" dirty="0">
                <a:latin typeface="Candara" panose="020E0502030303020204" pitchFamily="34" charset="0"/>
              </a:rPr>
              <a:t>Attending the February 22 – 24, Dealer Market in Orlando, FL.</a:t>
            </a:r>
          </a:p>
          <a:p>
            <a:pPr marL="0" indent="0">
              <a:buNone/>
            </a:pPr>
            <a:r>
              <a:rPr lang="en-US" sz="1800" dirty="0">
                <a:latin typeface="Candara" panose="020E0502030303020204" pitchFamily="34" charset="0"/>
              </a:rPr>
              <a:t>Will be introducing our WORK   CARE program Orgill’s Dealers at this event.</a:t>
            </a:r>
          </a:p>
        </p:txBody>
      </p:sp>
      <p:pic>
        <p:nvPicPr>
          <p:cNvPr id="16" name="Picture 15">
            <a:extLst>
              <a:ext uri="{FF2B5EF4-FFF2-40B4-BE49-F238E27FC236}">
                <a16:creationId xmlns:a16="http://schemas.microsoft.com/office/drawing/2014/main" id="{649637CD-D0C4-45E7-A24C-C86D0BF9E712}"/>
              </a:ext>
            </a:extLst>
          </p:cNvPr>
          <p:cNvPicPr>
            <a:picLocks noChangeAspect="1"/>
          </p:cNvPicPr>
          <p:nvPr/>
        </p:nvPicPr>
        <p:blipFill>
          <a:blip r:embed="rId2"/>
          <a:stretch>
            <a:fillRect/>
          </a:stretch>
        </p:blipFill>
        <p:spPr>
          <a:xfrm>
            <a:off x="753648" y="4713611"/>
            <a:ext cx="1946022" cy="939786"/>
          </a:xfrm>
          <a:prstGeom prst="rect">
            <a:avLst/>
          </a:prstGeom>
          <a:ln>
            <a:solidFill>
              <a:schemeClr val="bg1"/>
            </a:solidFill>
          </a:ln>
        </p:spPr>
      </p:pic>
      <p:pic>
        <p:nvPicPr>
          <p:cNvPr id="7" name="Picture 6">
            <a:extLst>
              <a:ext uri="{FF2B5EF4-FFF2-40B4-BE49-F238E27FC236}">
                <a16:creationId xmlns:a16="http://schemas.microsoft.com/office/drawing/2014/main" id="{3E7355F1-764B-4989-BAB1-0F9B5F46C4CF}"/>
              </a:ext>
            </a:extLst>
          </p:cNvPr>
          <p:cNvPicPr>
            <a:picLocks noChangeAspect="1"/>
          </p:cNvPicPr>
          <p:nvPr/>
        </p:nvPicPr>
        <p:blipFill>
          <a:blip r:embed="rId3"/>
          <a:stretch>
            <a:fillRect/>
          </a:stretch>
        </p:blipFill>
        <p:spPr>
          <a:xfrm>
            <a:off x="8230635" y="565096"/>
            <a:ext cx="3340898" cy="5944115"/>
          </a:xfrm>
          <a:prstGeom prst="rect">
            <a:avLst/>
          </a:prstGeom>
        </p:spPr>
      </p:pic>
      <p:pic>
        <p:nvPicPr>
          <p:cNvPr id="6" name="Picture 5">
            <a:extLst>
              <a:ext uri="{FF2B5EF4-FFF2-40B4-BE49-F238E27FC236}">
                <a16:creationId xmlns:a16="http://schemas.microsoft.com/office/drawing/2014/main" id="{1C5EEB15-4357-4991-A340-564D5E22AC64}"/>
              </a:ext>
            </a:extLst>
          </p:cNvPr>
          <p:cNvPicPr>
            <a:picLocks noChangeAspect="1"/>
          </p:cNvPicPr>
          <p:nvPr/>
        </p:nvPicPr>
        <p:blipFill>
          <a:blip r:embed="rId4"/>
          <a:stretch>
            <a:fillRect/>
          </a:stretch>
        </p:blipFill>
        <p:spPr>
          <a:xfrm>
            <a:off x="6510162" y="4838365"/>
            <a:ext cx="117489" cy="110499"/>
          </a:xfrm>
          <a:prstGeom prst="rect">
            <a:avLst/>
          </a:prstGeom>
        </p:spPr>
      </p:pic>
    </p:spTree>
    <p:extLst>
      <p:ext uri="{BB962C8B-B14F-4D97-AF65-F5344CB8AC3E}">
        <p14:creationId xmlns:p14="http://schemas.microsoft.com/office/powerpoint/2010/main" val="783923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49AD-45B0-4974-828C-3251A2140733}"/>
              </a:ext>
            </a:extLst>
          </p:cNvPr>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latin typeface="Cooper Black" panose="0208090404030B020404" pitchFamily="18" charset="0"/>
              </a:rPr>
              <a:t>Mid States Distribution</a:t>
            </a:r>
            <a:endParaRPr lang="en-US" sz="1600" dirty="0">
              <a:effectLst>
                <a:outerShdw blurRad="38100" dist="38100" dir="2700000" algn="tl">
                  <a:srgbClr val="000000">
                    <a:alpha val="43137"/>
                  </a:srgbClr>
                </a:outerShdw>
              </a:effectLst>
              <a:latin typeface="Cooper Black" panose="0208090404030B020404" pitchFamily="18" charset="0"/>
            </a:endParaRPr>
          </a:p>
        </p:txBody>
      </p:sp>
      <p:pic>
        <p:nvPicPr>
          <p:cNvPr id="6" name="Picture 5">
            <a:extLst>
              <a:ext uri="{FF2B5EF4-FFF2-40B4-BE49-F238E27FC236}">
                <a16:creationId xmlns:a16="http://schemas.microsoft.com/office/drawing/2014/main" id="{6CA0E101-96BD-4D38-9733-3B65230EE161}"/>
              </a:ext>
            </a:extLst>
          </p:cNvPr>
          <p:cNvPicPr>
            <a:picLocks noChangeAspect="1"/>
          </p:cNvPicPr>
          <p:nvPr/>
        </p:nvPicPr>
        <p:blipFill>
          <a:blip r:embed="rId2"/>
          <a:stretch>
            <a:fillRect/>
          </a:stretch>
        </p:blipFill>
        <p:spPr>
          <a:xfrm>
            <a:off x="753648" y="4713611"/>
            <a:ext cx="1946022" cy="939786"/>
          </a:xfrm>
          <a:prstGeom prst="rect">
            <a:avLst/>
          </a:prstGeom>
          <a:ln>
            <a:solidFill>
              <a:schemeClr val="bg1"/>
            </a:solidFill>
          </a:ln>
        </p:spPr>
      </p:pic>
      <p:grpSp>
        <p:nvGrpSpPr>
          <p:cNvPr id="15" name="Group 14">
            <a:extLst>
              <a:ext uri="{FF2B5EF4-FFF2-40B4-BE49-F238E27FC236}">
                <a16:creationId xmlns:a16="http://schemas.microsoft.com/office/drawing/2014/main" id="{E3FA4AD6-D770-448C-81B9-6CE8FFFE5FFC}"/>
              </a:ext>
            </a:extLst>
          </p:cNvPr>
          <p:cNvGrpSpPr/>
          <p:nvPr/>
        </p:nvGrpSpPr>
        <p:grpSpPr>
          <a:xfrm>
            <a:off x="8402799" y="539504"/>
            <a:ext cx="3340362" cy="5946680"/>
            <a:chOff x="8402799" y="539504"/>
            <a:chExt cx="3340362" cy="5946680"/>
          </a:xfrm>
        </p:grpSpPr>
        <p:pic>
          <p:nvPicPr>
            <p:cNvPr id="16" name="Picture 15">
              <a:extLst>
                <a:ext uri="{FF2B5EF4-FFF2-40B4-BE49-F238E27FC236}">
                  <a16:creationId xmlns:a16="http://schemas.microsoft.com/office/drawing/2014/main" id="{FA980C71-6BB2-4C9C-BE77-B7B768AD8EE2}"/>
                </a:ext>
              </a:extLst>
            </p:cNvPr>
            <p:cNvPicPr>
              <a:picLocks noChangeAspect="1"/>
            </p:cNvPicPr>
            <p:nvPr/>
          </p:nvPicPr>
          <p:blipFill>
            <a:blip r:embed="rId3"/>
            <a:stretch>
              <a:fillRect/>
            </a:stretch>
          </p:blipFill>
          <p:spPr>
            <a:xfrm>
              <a:off x="8668321" y="539504"/>
              <a:ext cx="638751" cy="1517034"/>
            </a:xfrm>
            <a:prstGeom prst="rect">
              <a:avLst/>
            </a:prstGeom>
          </p:spPr>
        </p:pic>
        <p:pic>
          <p:nvPicPr>
            <p:cNvPr id="17" name="Picture 16">
              <a:extLst>
                <a:ext uri="{FF2B5EF4-FFF2-40B4-BE49-F238E27FC236}">
                  <a16:creationId xmlns:a16="http://schemas.microsoft.com/office/drawing/2014/main" id="{9C40B9D5-E8BA-449E-A753-945CE81C62D2}"/>
                </a:ext>
              </a:extLst>
            </p:cNvPr>
            <p:cNvPicPr>
              <a:picLocks noChangeAspect="1"/>
            </p:cNvPicPr>
            <p:nvPr/>
          </p:nvPicPr>
          <p:blipFill>
            <a:blip r:embed="rId4"/>
            <a:stretch>
              <a:fillRect/>
            </a:stretch>
          </p:blipFill>
          <p:spPr>
            <a:xfrm>
              <a:off x="10370810" y="851540"/>
              <a:ext cx="1372351" cy="2666728"/>
            </a:xfrm>
            <a:prstGeom prst="rect">
              <a:avLst/>
            </a:prstGeom>
          </p:spPr>
        </p:pic>
        <p:pic>
          <p:nvPicPr>
            <p:cNvPr id="19" name="Picture 18">
              <a:extLst>
                <a:ext uri="{FF2B5EF4-FFF2-40B4-BE49-F238E27FC236}">
                  <a16:creationId xmlns:a16="http://schemas.microsoft.com/office/drawing/2014/main" id="{2BC7A17B-20CE-4F16-80EB-75A92ED0610E}"/>
                </a:ext>
              </a:extLst>
            </p:cNvPr>
            <p:cNvPicPr>
              <a:picLocks noChangeAspect="1"/>
            </p:cNvPicPr>
            <p:nvPr/>
          </p:nvPicPr>
          <p:blipFill>
            <a:blip r:embed="rId5"/>
            <a:stretch>
              <a:fillRect/>
            </a:stretch>
          </p:blipFill>
          <p:spPr>
            <a:xfrm>
              <a:off x="8402799" y="2184904"/>
              <a:ext cx="1169793" cy="1403751"/>
            </a:xfrm>
            <a:prstGeom prst="rect">
              <a:avLst/>
            </a:prstGeom>
          </p:spPr>
        </p:pic>
        <p:pic>
          <p:nvPicPr>
            <p:cNvPr id="20" name="Picture 19" descr="A close up of a piece of paper&#10;&#10;Description generated with high confidence">
              <a:extLst>
                <a:ext uri="{FF2B5EF4-FFF2-40B4-BE49-F238E27FC236}">
                  <a16:creationId xmlns:a16="http://schemas.microsoft.com/office/drawing/2014/main" id="{6C0CCA04-2111-4176-A9CC-680B839AB393}"/>
                </a:ext>
              </a:extLst>
            </p:cNvPr>
            <p:cNvPicPr>
              <a:picLocks noChangeAspect="1"/>
            </p:cNvPicPr>
            <p:nvPr/>
          </p:nvPicPr>
          <p:blipFill>
            <a:blip r:embed="rId6"/>
            <a:stretch>
              <a:fillRect/>
            </a:stretch>
          </p:blipFill>
          <p:spPr>
            <a:xfrm>
              <a:off x="9499759" y="2477072"/>
              <a:ext cx="952252" cy="1403751"/>
            </a:xfrm>
            <a:prstGeom prst="rect">
              <a:avLst/>
            </a:prstGeom>
          </p:spPr>
        </p:pic>
        <p:pic>
          <p:nvPicPr>
            <p:cNvPr id="21" name="Picture 20" descr="A picture containing toiletry&#10;&#10;Description generated with very high confidence">
              <a:extLst>
                <a:ext uri="{FF2B5EF4-FFF2-40B4-BE49-F238E27FC236}">
                  <a16:creationId xmlns:a16="http://schemas.microsoft.com/office/drawing/2014/main" id="{6906D845-9B3F-49F8-BF94-9D51BA41A2A0}"/>
                </a:ext>
              </a:extLst>
            </p:cNvPr>
            <p:cNvPicPr>
              <a:picLocks noChangeAspect="1"/>
            </p:cNvPicPr>
            <p:nvPr/>
          </p:nvPicPr>
          <p:blipFill>
            <a:blip r:embed="rId7"/>
            <a:stretch>
              <a:fillRect/>
            </a:stretch>
          </p:blipFill>
          <p:spPr>
            <a:xfrm>
              <a:off x="9397063" y="866102"/>
              <a:ext cx="1091200" cy="1517034"/>
            </a:xfrm>
            <a:prstGeom prst="rect">
              <a:avLst/>
            </a:prstGeom>
          </p:spPr>
        </p:pic>
        <p:pic>
          <p:nvPicPr>
            <p:cNvPr id="22" name="Picture 21">
              <a:extLst>
                <a:ext uri="{FF2B5EF4-FFF2-40B4-BE49-F238E27FC236}">
                  <a16:creationId xmlns:a16="http://schemas.microsoft.com/office/drawing/2014/main" id="{F6A0106A-842F-494F-9589-9EEBD179CED6}"/>
                </a:ext>
              </a:extLst>
            </p:cNvPr>
            <p:cNvPicPr>
              <a:picLocks noChangeAspect="1"/>
            </p:cNvPicPr>
            <p:nvPr/>
          </p:nvPicPr>
          <p:blipFill>
            <a:blip r:embed="rId8"/>
            <a:stretch>
              <a:fillRect/>
            </a:stretch>
          </p:blipFill>
          <p:spPr>
            <a:xfrm>
              <a:off x="9586450" y="4317629"/>
              <a:ext cx="728045" cy="1616828"/>
            </a:xfrm>
            <a:prstGeom prst="rect">
              <a:avLst/>
            </a:prstGeom>
          </p:spPr>
        </p:pic>
        <p:pic>
          <p:nvPicPr>
            <p:cNvPr id="23" name="Picture 22">
              <a:extLst>
                <a:ext uri="{FF2B5EF4-FFF2-40B4-BE49-F238E27FC236}">
                  <a16:creationId xmlns:a16="http://schemas.microsoft.com/office/drawing/2014/main" id="{AD2D27F3-5CD6-4DA5-9E1D-5AB0DB8DB2F8}"/>
                </a:ext>
              </a:extLst>
            </p:cNvPr>
            <p:cNvPicPr>
              <a:picLocks noChangeAspect="1"/>
            </p:cNvPicPr>
            <p:nvPr/>
          </p:nvPicPr>
          <p:blipFill>
            <a:blip r:embed="rId9"/>
            <a:stretch>
              <a:fillRect/>
            </a:stretch>
          </p:blipFill>
          <p:spPr>
            <a:xfrm>
              <a:off x="8668321" y="3999162"/>
              <a:ext cx="698713" cy="1413963"/>
            </a:xfrm>
            <a:prstGeom prst="rect">
              <a:avLst/>
            </a:prstGeom>
          </p:spPr>
        </p:pic>
        <p:pic>
          <p:nvPicPr>
            <p:cNvPr id="24" name="Picture 23">
              <a:extLst>
                <a:ext uri="{FF2B5EF4-FFF2-40B4-BE49-F238E27FC236}">
                  <a16:creationId xmlns:a16="http://schemas.microsoft.com/office/drawing/2014/main" id="{510FCCA6-E813-4FB8-B8EB-869B2445DA7A}"/>
                </a:ext>
              </a:extLst>
            </p:cNvPr>
            <p:cNvPicPr>
              <a:picLocks noChangeAspect="1"/>
            </p:cNvPicPr>
            <p:nvPr/>
          </p:nvPicPr>
          <p:blipFill>
            <a:blip r:embed="rId10"/>
            <a:stretch>
              <a:fillRect/>
            </a:stretch>
          </p:blipFill>
          <p:spPr>
            <a:xfrm>
              <a:off x="10533912" y="3880823"/>
              <a:ext cx="952252" cy="2605361"/>
            </a:xfrm>
            <a:prstGeom prst="rect">
              <a:avLst/>
            </a:prstGeom>
          </p:spPr>
        </p:pic>
      </p:grpSp>
      <p:sp>
        <p:nvSpPr>
          <p:cNvPr id="3" name="TextBox 2">
            <a:extLst>
              <a:ext uri="{FF2B5EF4-FFF2-40B4-BE49-F238E27FC236}">
                <a16:creationId xmlns:a16="http://schemas.microsoft.com/office/drawing/2014/main" id="{9F26AE69-E7A1-45F6-A851-F729233865B4}"/>
              </a:ext>
            </a:extLst>
          </p:cNvPr>
          <p:cNvSpPr txBox="1"/>
          <p:nvPr/>
        </p:nvSpPr>
        <p:spPr>
          <a:xfrm>
            <a:off x="3641351" y="1533109"/>
            <a:ext cx="4671457"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ndara" panose="020E0502030303020204" pitchFamily="34" charset="0"/>
              </a:rPr>
              <a:t>Participating in the February 15 – 18, Winter Rendezvous Trade Show in Minneapolis, MN. </a:t>
            </a:r>
          </a:p>
          <a:p>
            <a:pPr marL="285750" indent="-285750">
              <a:buFont typeface="Arial" panose="020B0604020202020204" pitchFamily="34" charset="0"/>
              <a:buChar char="•"/>
            </a:pPr>
            <a:r>
              <a:rPr lang="en-US" dirty="0">
                <a:latin typeface="Candara" panose="020E0502030303020204" pitchFamily="34" charset="0"/>
              </a:rPr>
              <a:t>We are selling our INNOVATIVE </a:t>
            </a:r>
          </a:p>
          <a:p>
            <a:r>
              <a:rPr lang="en-US" dirty="0">
                <a:latin typeface="Candara" panose="020E0502030303020204" pitchFamily="34" charset="0"/>
              </a:rPr>
              <a:t>      WORK   CARE program.</a:t>
            </a:r>
          </a:p>
          <a:p>
            <a:pPr marL="285750" indent="-285750">
              <a:buFont typeface="Arial" panose="020B0604020202020204" pitchFamily="34" charset="0"/>
              <a:buChar char="•"/>
            </a:pPr>
            <a:r>
              <a:rPr lang="en-US" dirty="0">
                <a:latin typeface="Candara" panose="020E0502030303020204" pitchFamily="34" charset="0"/>
              </a:rPr>
              <a:t>One of Mid States largest customers is Peavey Mart and they are located in Canada.  </a:t>
            </a:r>
          </a:p>
          <a:p>
            <a:pPr marL="742950" lvl="1" indent="-285750">
              <a:buFont typeface="Arial" panose="020B0604020202020204" pitchFamily="34" charset="0"/>
              <a:buChar char="•"/>
            </a:pPr>
            <a:r>
              <a:rPr lang="en-US" dirty="0">
                <a:latin typeface="Candara" panose="020E0502030303020204" pitchFamily="34" charset="0"/>
              </a:rPr>
              <a:t>We will need Bi-Lingual packaging for this customer.  </a:t>
            </a:r>
          </a:p>
          <a:p>
            <a:pPr marL="285750" indent="-285750">
              <a:buFont typeface="Arial" panose="020B0604020202020204" pitchFamily="34" charset="0"/>
              <a:buChar char="•"/>
            </a:pPr>
            <a:r>
              <a:rPr lang="en-US" dirty="0">
                <a:latin typeface="Candara" panose="020E0502030303020204" pitchFamily="34" charset="0"/>
              </a:rPr>
              <a:t>Store Count is in the neighborhood of 675 locations.</a:t>
            </a:r>
          </a:p>
          <a:p>
            <a:pPr marL="285750" indent="-285750">
              <a:buFont typeface="Arial" panose="020B0604020202020204" pitchFamily="34" charset="0"/>
              <a:buChar char="•"/>
            </a:pPr>
            <a:r>
              <a:rPr lang="en-US" dirty="0">
                <a:latin typeface="Candara" panose="020E0502030303020204" pitchFamily="34" charset="0"/>
              </a:rPr>
              <a:t>We will begin aggressively closing the Groups in March and April.</a:t>
            </a:r>
          </a:p>
        </p:txBody>
      </p:sp>
      <p:pic>
        <p:nvPicPr>
          <p:cNvPr id="14" name="Picture 13">
            <a:extLst>
              <a:ext uri="{FF2B5EF4-FFF2-40B4-BE49-F238E27FC236}">
                <a16:creationId xmlns:a16="http://schemas.microsoft.com/office/drawing/2014/main" id="{13C69CAC-C09A-49D9-A21E-A5867CC94728}"/>
              </a:ext>
            </a:extLst>
          </p:cNvPr>
          <p:cNvPicPr>
            <a:picLocks noChangeAspect="1"/>
          </p:cNvPicPr>
          <p:nvPr/>
        </p:nvPicPr>
        <p:blipFill>
          <a:blip r:embed="rId11"/>
          <a:stretch>
            <a:fillRect/>
          </a:stretch>
        </p:blipFill>
        <p:spPr>
          <a:xfrm>
            <a:off x="4681359" y="2749431"/>
            <a:ext cx="117489" cy="110499"/>
          </a:xfrm>
          <a:prstGeom prst="rect">
            <a:avLst/>
          </a:prstGeom>
        </p:spPr>
      </p:pic>
    </p:spTree>
    <p:extLst>
      <p:ext uri="{BB962C8B-B14F-4D97-AF65-F5344CB8AC3E}">
        <p14:creationId xmlns:p14="http://schemas.microsoft.com/office/powerpoint/2010/main" val="278553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E6D8-1BD4-4D10-84F5-46CE965256B9}"/>
              </a:ext>
            </a:extLst>
          </p:cNvPr>
          <p:cNvSpPr>
            <a:spLocks noGrp="1"/>
          </p:cNvSpPr>
          <p:nvPr>
            <p:ph type="title"/>
          </p:nvPr>
        </p:nvSpPr>
        <p:spPr/>
        <p:txBody>
          <a:bodyPr/>
          <a:lstStyle/>
          <a:p>
            <a:r>
              <a:rPr lang="en-US" sz="3200" dirty="0">
                <a:effectLst>
                  <a:outerShdw blurRad="38100" dist="38100" dir="2700000" algn="tl">
                    <a:srgbClr val="000000">
                      <a:alpha val="43137"/>
                    </a:srgbClr>
                  </a:outerShdw>
                </a:effectLst>
                <a:latin typeface="Cooper Black" panose="0208090404030B020404" pitchFamily="18" charset="0"/>
              </a:rPr>
              <a:t>MID - STATES</a:t>
            </a:r>
            <a:br>
              <a:rPr lang="en-US" sz="3200" dirty="0">
                <a:effectLst>
                  <a:outerShdw blurRad="38100" dist="38100" dir="2700000" algn="tl">
                    <a:srgbClr val="000000">
                      <a:alpha val="43137"/>
                    </a:srgbClr>
                  </a:outerShdw>
                </a:effectLst>
                <a:latin typeface="Cooper Black" panose="0208090404030B020404" pitchFamily="18" charset="0"/>
              </a:rPr>
            </a:br>
            <a:r>
              <a:rPr lang="en-US" sz="3200" dirty="0">
                <a:effectLst>
                  <a:outerShdw blurRad="38100" dist="38100" dir="2700000" algn="tl">
                    <a:srgbClr val="000000">
                      <a:alpha val="43137"/>
                    </a:srgbClr>
                  </a:outerShdw>
                </a:effectLst>
                <a:latin typeface="Cooper Black" panose="0208090404030B020404" pitchFamily="18" charset="0"/>
              </a:rPr>
              <a:t>Form</a:t>
            </a:r>
          </a:p>
        </p:txBody>
      </p:sp>
      <p:pic>
        <p:nvPicPr>
          <p:cNvPr id="13" name="Picture 12">
            <a:extLst>
              <a:ext uri="{FF2B5EF4-FFF2-40B4-BE49-F238E27FC236}">
                <a16:creationId xmlns:a16="http://schemas.microsoft.com/office/drawing/2014/main" id="{BAE5DF9E-BB04-4E21-A943-558B6C6EC0FB}"/>
              </a:ext>
            </a:extLst>
          </p:cNvPr>
          <p:cNvPicPr>
            <a:picLocks noChangeAspect="1"/>
          </p:cNvPicPr>
          <p:nvPr/>
        </p:nvPicPr>
        <p:blipFill>
          <a:blip r:embed="rId2"/>
          <a:stretch>
            <a:fillRect/>
          </a:stretch>
        </p:blipFill>
        <p:spPr>
          <a:xfrm>
            <a:off x="3439499" y="756744"/>
            <a:ext cx="8374130" cy="5328745"/>
          </a:xfrm>
          <a:prstGeom prst="rect">
            <a:avLst/>
          </a:prstGeom>
        </p:spPr>
      </p:pic>
    </p:spTree>
    <p:extLst>
      <p:ext uri="{BB962C8B-B14F-4D97-AF65-F5344CB8AC3E}">
        <p14:creationId xmlns:p14="http://schemas.microsoft.com/office/powerpoint/2010/main" val="4072815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49AD-45B0-4974-828C-3251A2140733}"/>
              </a:ext>
            </a:extLst>
          </p:cNvPr>
          <p:cNvSpPr>
            <a:spLocks noGrp="1"/>
          </p:cNvSpPr>
          <p:nvPr>
            <p:ph type="title"/>
          </p:nvPr>
        </p:nvSpPr>
        <p:spPr>
          <a:xfrm>
            <a:off x="120183" y="1052215"/>
            <a:ext cx="3296527" cy="3382134"/>
          </a:xfrm>
        </p:spPr>
        <p:txBody>
          <a:bodyPr>
            <a:normAutofit/>
          </a:bodyPr>
          <a:lstStyle/>
          <a:p>
            <a:r>
              <a:rPr lang="en-US" sz="1400" dirty="0">
                <a:effectLst>
                  <a:outerShdw blurRad="38100" dist="38100" dir="2700000" algn="tl">
                    <a:srgbClr val="000000">
                      <a:alpha val="43137"/>
                    </a:srgbClr>
                  </a:outerShdw>
                </a:effectLst>
                <a:latin typeface="Cooper Black" panose="0208090404030B020404" pitchFamily="18" charset="0"/>
              </a:rPr>
              <a:t>Associate Representatives</a:t>
            </a:r>
            <a:br>
              <a:rPr lang="en-US" sz="1400" dirty="0">
                <a:effectLst>
                  <a:outerShdw blurRad="38100" dist="38100" dir="2700000" algn="tl">
                    <a:srgbClr val="000000">
                      <a:alpha val="43137"/>
                    </a:srgbClr>
                  </a:outerShdw>
                </a:effectLst>
                <a:latin typeface="Cooper Black" panose="0208090404030B020404" pitchFamily="18" charset="0"/>
              </a:rPr>
            </a:br>
            <a:r>
              <a:rPr lang="en-US" sz="1400" dirty="0">
                <a:effectLst>
                  <a:outerShdw blurRad="38100" dist="38100" dir="2700000" algn="tl">
                    <a:srgbClr val="000000">
                      <a:alpha val="43137"/>
                    </a:srgbClr>
                  </a:outerShdw>
                </a:effectLst>
                <a:latin typeface="Cooper Black" panose="0208090404030B020404" pitchFamily="18" charset="0"/>
              </a:rPr>
              <a:t>Major Accounts</a:t>
            </a:r>
            <a:br>
              <a:rPr lang="en-US" sz="1400" dirty="0">
                <a:effectLst>
                  <a:outerShdw blurRad="38100" dist="38100" dir="2700000" algn="tl">
                    <a:srgbClr val="000000">
                      <a:alpha val="43137"/>
                    </a:srgbClr>
                  </a:outerShdw>
                </a:effectLst>
                <a:latin typeface="Cooper Black" panose="0208090404030B020404" pitchFamily="18" charset="0"/>
              </a:rPr>
            </a:br>
            <a:br>
              <a:rPr lang="en-US" sz="1400" dirty="0">
                <a:effectLst>
                  <a:outerShdw blurRad="38100" dist="38100" dir="2700000" algn="tl">
                    <a:srgbClr val="000000">
                      <a:alpha val="43137"/>
                    </a:srgbClr>
                  </a:outerShdw>
                </a:effectLst>
                <a:latin typeface="Cooper Black" panose="0208090404030B020404" pitchFamily="18" charset="0"/>
              </a:rPr>
            </a:br>
            <a:r>
              <a:rPr lang="en-US" sz="1400" dirty="0">
                <a:effectLst>
                  <a:outerShdw blurRad="38100" dist="38100" dir="2700000" algn="tl">
                    <a:srgbClr val="000000">
                      <a:alpha val="43137"/>
                    </a:srgbClr>
                  </a:outerShdw>
                </a:effectLst>
                <a:latin typeface="Cooper Black" panose="0208090404030B020404" pitchFamily="18" charset="0"/>
              </a:rPr>
              <a:t>Brand Management has selected a</a:t>
            </a:r>
            <a:br>
              <a:rPr lang="en-US" sz="1400" dirty="0">
                <a:effectLst>
                  <a:outerShdw blurRad="38100" dist="38100" dir="2700000" algn="tl">
                    <a:srgbClr val="000000">
                      <a:alpha val="43137"/>
                    </a:srgbClr>
                  </a:outerShdw>
                </a:effectLst>
                <a:latin typeface="Cooper Black" panose="0208090404030B020404" pitchFamily="18" charset="0"/>
              </a:rPr>
            </a:br>
            <a:r>
              <a:rPr lang="en-US" sz="1400" dirty="0">
                <a:effectLst>
                  <a:outerShdw blurRad="38100" dist="38100" dir="2700000" algn="tl">
                    <a:srgbClr val="000000">
                      <a:alpha val="43137"/>
                    </a:srgbClr>
                  </a:outerShdw>
                </a:effectLst>
                <a:latin typeface="Cooper Black" panose="0208090404030B020404" pitchFamily="18" charset="0"/>
              </a:rPr>
              <a:t>premier group of Special Market</a:t>
            </a:r>
            <a:br>
              <a:rPr lang="en-US" sz="1400" dirty="0">
                <a:effectLst>
                  <a:outerShdw blurRad="38100" dist="38100" dir="2700000" algn="tl">
                    <a:srgbClr val="000000">
                      <a:alpha val="43137"/>
                    </a:srgbClr>
                  </a:outerShdw>
                </a:effectLst>
                <a:latin typeface="Cooper Black" panose="0208090404030B020404" pitchFamily="18" charset="0"/>
              </a:rPr>
            </a:br>
            <a:r>
              <a:rPr lang="en-US" sz="1400" dirty="0">
                <a:effectLst>
                  <a:outerShdw blurRad="38100" dist="38100" dir="2700000" algn="tl">
                    <a:srgbClr val="000000">
                      <a:alpha val="43137"/>
                    </a:srgbClr>
                  </a:outerShdw>
                </a:effectLst>
                <a:latin typeface="Cooper Black" panose="0208090404030B020404" pitchFamily="18" charset="0"/>
              </a:rPr>
              <a:t>Account Managers to penetrate major accounts for Beiersdorf.</a:t>
            </a:r>
            <a:br>
              <a:rPr lang="en-US" sz="1400" dirty="0">
                <a:effectLst>
                  <a:outerShdw blurRad="38100" dist="38100" dir="2700000" algn="tl">
                    <a:srgbClr val="000000">
                      <a:alpha val="43137"/>
                    </a:srgbClr>
                  </a:outerShdw>
                </a:effectLst>
                <a:latin typeface="Cooper Black" panose="0208090404030B020404" pitchFamily="18" charset="0"/>
              </a:rPr>
            </a:br>
            <a:br>
              <a:rPr lang="en-US" sz="1400" dirty="0">
                <a:effectLst>
                  <a:outerShdw blurRad="38100" dist="38100" dir="2700000" algn="tl">
                    <a:srgbClr val="000000">
                      <a:alpha val="43137"/>
                    </a:srgbClr>
                  </a:outerShdw>
                </a:effectLst>
                <a:latin typeface="Cooper Black" panose="0208090404030B020404" pitchFamily="18" charset="0"/>
              </a:rPr>
            </a:br>
            <a:r>
              <a:rPr lang="en-US" sz="1400" dirty="0">
                <a:effectLst>
                  <a:outerShdw blurRad="38100" dist="38100" dir="2700000" algn="tl">
                    <a:srgbClr val="000000">
                      <a:alpha val="43137"/>
                    </a:srgbClr>
                  </a:outerShdw>
                </a:effectLst>
                <a:latin typeface="Cooper Black" panose="0208090404030B020404" pitchFamily="18" charset="0"/>
              </a:rPr>
              <a:t>These accounts represent historical gaps in retailing BDF products yet</a:t>
            </a:r>
            <a:br>
              <a:rPr lang="en-US" sz="1400" dirty="0">
                <a:effectLst>
                  <a:outerShdw blurRad="38100" dist="38100" dir="2700000" algn="tl">
                    <a:srgbClr val="000000">
                      <a:alpha val="43137"/>
                    </a:srgbClr>
                  </a:outerShdw>
                </a:effectLst>
                <a:latin typeface="Cooper Black" panose="0208090404030B020404" pitchFamily="18" charset="0"/>
              </a:rPr>
            </a:br>
            <a:r>
              <a:rPr lang="en-US" sz="1400" dirty="0">
                <a:effectLst>
                  <a:outerShdw blurRad="38100" dist="38100" dir="2700000" algn="tl">
                    <a:srgbClr val="000000">
                      <a:alpha val="43137"/>
                    </a:srgbClr>
                  </a:outerShdw>
                </a:effectLst>
                <a:latin typeface="Cooper Black" panose="0208090404030B020404" pitchFamily="18" charset="0"/>
              </a:rPr>
              <a:t>have significant opportunities to extend our overall reach</a:t>
            </a:r>
          </a:p>
        </p:txBody>
      </p:sp>
      <p:pic>
        <p:nvPicPr>
          <p:cNvPr id="6" name="Picture 5">
            <a:extLst>
              <a:ext uri="{FF2B5EF4-FFF2-40B4-BE49-F238E27FC236}">
                <a16:creationId xmlns:a16="http://schemas.microsoft.com/office/drawing/2014/main" id="{6CA0E101-96BD-4D38-9733-3B65230EE161}"/>
              </a:ext>
            </a:extLst>
          </p:cNvPr>
          <p:cNvPicPr>
            <a:picLocks noChangeAspect="1"/>
          </p:cNvPicPr>
          <p:nvPr/>
        </p:nvPicPr>
        <p:blipFill>
          <a:blip r:embed="rId2"/>
          <a:stretch>
            <a:fillRect/>
          </a:stretch>
        </p:blipFill>
        <p:spPr>
          <a:xfrm>
            <a:off x="252203" y="4561211"/>
            <a:ext cx="1946022" cy="939786"/>
          </a:xfrm>
          <a:prstGeom prst="rect">
            <a:avLst/>
          </a:prstGeom>
          <a:ln>
            <a:solidFill>
              <a:schemeClr val="bg1"/>
            </a:solidFill>
          </a:ln>
        </p:spPr>
      </p:pic>
      <p:grpSp>
        <p:nvGrpSpPr>
          <p:cNvPr id="15" name="Group 14">
            <a:extLst>
              <a:ext uri="{FF2B5EF4-FFF2-40B4-BE49-F238E27FC236}">
                <a16:creationId xmlns:a16="http://schemas.microsoft.com/office/drawing/2014/main" id="{E3FA4AD6-D770-448C-81B9-6CE8FFFE5FFC}"/>
              </a:ext>
            </a:extLst>
          </p:cNvPr>
          <p:cNvGrpSpPr/>
          <p:nvPr/>
        </p:nvGrpSpPr>
        <p:grpSpPr>
          <a:xfrm>
            <a:off x="8502856" y="999530"/>
            <a:ext cx="3175817" cy="5090167"/>
            <a:chOff x="8402799" y="539504"/>
            <a:chExt cx="3340362" cy="5946680"/>
          </a:xfrm>
        </p:grpSpPr>
        <p:pic>
          <p:nvPicPr>
            <p:cNvPr id="16" name="Picture 15">
              <a:extLst>
                <a:ext uri="{FF2B5EF4-FFF2-40B4-BE49-F238E27FC236}">
                  <a16:creationId xmlns:a16="http://schemas.microsoft.com/office/drawing/2014/main" id="{FA980C71-6BB2-4C9C-BE77-B7B768AD8EE2}"/>
                </a:ext>
              </a:extLst>
            </p:cNvPr>
            <p:cNvPicPr>
              <a:picLocks noChangeAspect="1"/>
            </p:cNvPicPr>
            <p:nvPr/>
          </p:nvPicPr>
          <p:blipFill>
            <a:blip r:embed="rId3"/>
            <a:stretch>
              <a:fillRect/>
            </a:stretch>
          </p:blipFill>
          <p:spPr>
            <a:xfrm>
              <a:off x="8668321" y="539504"/>
              <a:ext cx="638751" cy="1517034"/>
            </a:xfrm>
            <a:prstGeom prst="rect">
              <a:avLst/>
            </a:prstGeom>
          </p:spPr>
        </p:pic>
        <p:pic>
          <p:nvPicPr>
            <p:cNvPr id="17" name="Picture 16">
              <a:extLst>
                <a:ext uri="{FF2B5EF4-FFF2-40B4-BE49-F238E27FC236}">
                  <a16:creationId xmlns:a16="http://schemas.microsoft.com/office/drawing/2014/main" id="{9C40B9D5-E8BA-449E-A753-945CE81C62D2}"/>
                </a:ext>
              </a:extLst>
            </p:cNvPr>
            <p:cNvPicPr>
              <a:picLocks noChangeAspect="1"/>
            </p:cNvPicPr>
            <p:nvPr/>
          </p:nvPicPr>
          <p:blipFill>
            <a:blip r:embed="rId4"/>
            <a:stretch>
              <a:fillRect/>
            </a:stretch>
          </p:blipFill>
          <p:spPr>
            <a:xfrm>
              <a:off x="10370810" y="851540"/>
              <a:ext cx="1372351" cy="2666728"/>
            </a:xfrm>
            <a:prstGeom prst="rect">
              <a:avLst/>
            </a:prstGeom>
          </p:spPr>
        </p:pic>
        <p:pic>
          <p:nvPicPr>
            <p:cNvPr id="19" name="Picture 18">
              <a:extLst>
                <a:ext uri="{FF2B5EF4-FFF2-40B4-BE49-F238E27FC236}">
                  <a16:creationId xmlns:a16="http://schemas.microsoft.com/office/drawing/2014/main" id="{2BC7A17B-20CE-4F16-80EB-75A92ED0610E}"/>
                </a:ext>
              </a:extLst>
            </p:cNvPr>
            <p:cNvPicPr>
              <a:picLocks noChangeAspect="1"/>
            </p:cNvPicPr>
            <p:nvPr/>
          </p:nvPicPr>
          <p:blipFill>
            <a:blip r:embed="rId5"/>
            <a:stretch>
              <a:fillRect/>
            </a:stretch>
          </p:blipFill>
          <p:spPr>
            <a:xfrm>
              <a:off x="8402799" y="2184904"/>
              <a:ext cx="1169793" cy="1403751"/>
            </a:xfrm>
            <a:prstGeom prst="rect">
              <a:avLst/>
            </a:prstGeom>
          </p:spPr>
        </p:pic>
        <p:pic>
          <p:nvPicPr>
            <p:cNvPr id="20" name="Picture 19" descr="A close up of a piece of paper&#10;&#10;Description generated with high confidence">
              <a:extLst>
                <a:ext uri="{FF2B5EF4-FFF2-40B4-BE49-F238E27FC236}">
                  <a16:creationId xmlns:a16="http://schemas.microsoft.com/office/drawing/2014/main" id="{6C0CCA04-2111-4176-A9CC-680B839AB393}"/>
                </a:ext>
              </a:extLst>
            </p:cNvPr>
            <p:cNvPicPr>
              <a:picLocks noChangeAspect="1"/>
            </p:cNvPicPr>
            <p:nvPr/>
          </p:nvPicPr>
          <p:blipFill>
            <a:blip r:embed="rId6"/>
            <a:stretch>
              <a:fillRect/>
            </a:stretch>
          </p:blipFill>
          <p:spPr>
            <a:xfrm>
              <a:off x="9499759" y="2477072"/>
              <a:ext cx="952252" cy="1403751"/>
            </a:xfrm>
            <a:prstGeom prst="rect">
              <a:avLst/>
            </a:prstGeom>
          </p:spPr>
        </p:pic>
        <p:pic>
          <p:nvPicPr>
            <p:cNvPr id="21" name="Picture 20" descr="A picture containing toiletry&#10;&#10;Description generated with very high confidence">
              <a:extLst>
                <a:ext uri="{FF2B5EF4-FFF2-40B4-BE49-F238E27FC236}">
                  <a16:creationId xmlns:a16="http://schemas.microsoft.com/office/drawing/2014/main" id="{6906D845-9B3F-49F8-BF94-9D51BA41A2A0}"/>
                </a:ext>
              </a:extLst>
            </p:cNvPr>
            <p:cNvPicPr>
              <a:picLocks noChangeAspect="1"/>
            </p:cNvPicPr>
            <p:nvPr/>
          </p:nvPicPr>
          <p:blipFill>
            <a:blip r:embed="rId7"/>
            <a:stretch>
              <a:fillRect/>
            </a:stretch>
          </p:blipFill>
          <p:spPr>
            <a:xfrm>
              <a:off x="9397063" y="866102"/>
              <a:ext cx="1091200" cy="1517034"/>
            </a:xfrm>
            <a:prstGeom prst="rect">
              <a:avLst/>
            </a:prstGeom>
          </p:spPr>
        </p:pic>
        <p:pic>
          <p:nvPicPr>
            <p:cNvPr id="22" name="Picture 21">
              <a:extLst>
                <a:ext uri="{FF2B5EF4-FFF2-40B4-BE49-F238E27FC236}">
                  <a16:creationId xmlns:a16="http://schemas.microsoft.com/office/drawing/2014/main" id="{F6A0106A-842F-494F-9589-9EEBD179CED6}"/>
                </a:ext>
              </a:extLst>
            </p:cNvPr>
            <p:cNvPicPr>
              <a:picLocks noChangeAspect="1"/>
            </p:cNvPicPr>
            <p:nvPr/>
          </p:nvPicPr>
          <p:blipFill>
            <a:blip r:embed="rId8"/>
            <a:stretch>
              <a:fillRect/>
            </a:stretch>
          </p:blipFill>
          <p:spPr>
            <a:xfrm>
              <a:off x="9586450" y="4317629"/>
              <a:ext cx="728045" cy="1616828"/>
            </a:xfrm>
            <a:prstGeom prst="rect">
              <a:avLst/>
            </a:prstGeom>
          </p:spPr>
        </p:pic>
        <p:pic>
          <p:nvPicPr>
            <p:cNvPr id="23" name="Picture 22">
              <a:extLst>
                <a:ext uri="{FF2B5EF4-FFF2-40B4-BE49-F238E27FC236}">
                  <a16:creationId xmlns:a16="http://schemas.microsoft.com/office/drawing/2014/main" id="{AD2D27F3-5CD6-4DA5-9E1D-5AB0DB8DB2F8}"/>
                </a:ext>
              </a:extLst>
            </p:cNvPr>
            <p:cNvPicPr>
              <a:picLocks noChangeAspect="1"/>
            </p:cNvPicPr>
            <p:nvPr/>
          </p:nvPicPr>
          <p:blipFill>
            <a:blip r:embed="rId9"/>
            <a:stretch>
              <a:fillRect/>
            </a:stretch>
          </p:blipFill>
          <p:spPr>
            <a:xfrm>
              <a:off x="8668321" y="3999162"/>
              <a:ext cx="698713" cy="1413963"/>
            </a:xfrm>
            <a:prstGeom prst="rect">
              <a:avLst/>
            </a:prstGeom>
          </p:spPr>
        </p:pic>
        <p:pic>
          <p:nvPicPr>
            <p:cNvPr id="24" name="Picture 23">
              <a:extLst>
                <a:ext uri="{FF2B5EF4-FFF2-40B4-BE49-F238E27FC236}">
                  <a16:creationId xmlns:a16="http://schemas.microsoft.com/office/drawing/2014/main" id="{510FCCA6-E813-4FB8-B8EB-869B2445DA7A}"/>
                </a:ext>
              </a:extLst>
            </p:cNvPr>
            <p:cNvPicPr>
              <a:picLocks noChangeAspect="1"/>
            </p:cNvPicPr>
            <p:nvPr/>
          </p:nvPicPr>
          <p:blipFill>
            <a:blip r:embed="rId10"/>
            <a:stretch>
              <a:fillRect/>
            </a:stretch>
          </p:blipFill>
          <p:spPr>
            <a:xfrm>
              <a:off x="10533912" y="3880823"/>
              <a:ext cx="952252" cy="2605361"/>
            </a:xfrm>
            <a:prstGeom prst="rect">
              <a:avLst/>
            </a:prstGeom>
          </p:spPr>
        </p:pic>
      </p:grpSp>
      <p:sp>
        <p:nvSpPr>
          <p:cNvPr id="3" name="TextBox 2">
            <a:extLst>
              <a:ext uri="{FF2B5EF4-FFF2-40B4-BE49-F238E27FC236}">
                <a16:creationId xmlns:a16="http://schemas.microsoft.com/office/drawing/2014/main" id="{5B31D0D9-8D32-42C5-AFCF-344B6EEA206E}"/>
              </a:ext>
            </a:extLst>
          </p:cNvPr>
          <p:cNvSpPr txBox="1"/>
          <p:nvPr/>
        </p:nvSpPr>
        <p:spPr>
          <a:xfrm>
            <a:off x="3625318" y="753878"/>
            <a:ext cx="5864982" cy="5078313"/>
          </a:xfrm>
          <a:prstGeom prst="rect">
            <a:avLst/>
          </a:prstGeom>
          <a:noFill/>
        </p:spPr>
        <p:txBody>
          <a:bodyPr wrap="square" rtlCol="0">
            <a:spAutoFit/>
          </a:bodyPr>
          <a:lstStyle/>
          <a:p>
            <a:r>
              <a:rPr lang="en-US" sz="1200" dirty="0">
                <a:latin typeface="Candara" panose="020E0502030303020204" pitchFamily="34" charset="0"/>
              </a:rPr>
              <a:t>Major Target Accounts via Special Market Associate Representatives</a:t>
            </a:r>
          </a:p>
          <a:p>
            <a:endParaRPr lang="en-US" sz="1200" dirty="0">
              <a:latin typeface="Candara" panose="020E0502030303020204" pitchFamily="34" charset="0"/>
            </a:endParaRPr>
          </a:p>
          <a:p>
            <a:r>
              <a:rPr lang="en-US" sz="1200" dirty="0">
                <a:latin typeface="Candara" panose="020E0502030303020204" pitchFamily="34" charset="0"/>
              </a:rPr>
              <a:t>Bed Bath &amp; Beyond</a:t>
            </a:r>
          </a:p>
          <a:p>
            <a:r>
              <a:rPr lang="en-US" sz="1200" dirty="0">
                <a:latin typeface="Candara" panose="020E0502030303020204" pitchFamily="34" charset="0"/>
              </a:rPr>
              <a:t>Cost Plus World Market</a:t>
            </a:r>
          </a:p>
          <a:p>
            <a:r>
              <a:rPr lang="en-US" sz="1200" dirty="0">
                <a:latin typeface="Candara" panose="020E0502030303020204" pitchFamily="34" charset="0"/>
              </a:rPr>
              <a:t>Christmas Tree Shops</a:t>
            </a:r>
          </a:p>
          <a:p>
            <a:r>
              <a:rPr lang="en-US" sz="1200" dirty="0">
                <a:latin typeface="Candara" panose="020E0502030303020204" pitchFamily="34" charset="0"/>
              </a:rPr>
              <a:t>Hobby Lobby</a:t>
            </a:r>
          </a:p>
          <a:p>
            <a:r>
              <a:rPr lang="en-US" sz="1200" dirty="0">
                <a:latin typeface="Candara" panose="020E0502030303020204" pitchFamily="34" charset="0"/>
              </a:rPr>
              <a:t>Kohl’s Department Stores</a:t>
            </a:r>
          </a:p>
          <a:p>
            <a:r>
              <a:rPr lang="en-US" sz="1200" dirty="0">
                <a:latin typeface="Candara" panose="020E0502030303020204" pitchFamily="34" charset="0"/>
              </a:rPr>
              <a:t>Lowe’s </a:t>
            </a:r>
          </a:p>
          <a:p>
            <a:r>
              <a:rPr lang="en-US" sz="1200" dirty="0">
                <a:latin typeface="Candara" panose="020E0502030303020204" pitchFamily="34" charset="0"/>
              </a:rPr>
              <a:t>Home Depot</a:t>
            </a:r>
          </a:p>
          <a:p>
            <a:r>
              <a:rPr lang="en-US" sz="1200" dirty="0">
                <a:latin typeface="Candara" panose="020E0502030303020204" pitchFamily="34" charset="0"/>
              </a:rPr>
              <a:t>Auto Zone</a:t>
            </a:r>
          </a:p>
          <a:p>
            <a:r>
              <a:rPr lang="en-US" sz="1200" dirty="0">
                <a:latin typeface="Candara" panose="020E0502030303020204" pitchFamily="34" charset="0"/>
              </a:rPr>
              <a:t>Advance Auto Parts</a:t>
            </a:r>
          </a:p>
          <a:p>
            <a:r>
              <a:rPr lang="en-US" sz="1200" dirty="0">
                <a:latin typeface="Candara" panose="020E0502030303020204" pitchFamily="34" charset="0"/>
              </a:rPr>
              <a:t>O’Reillys</a:t>
            </a:r>
          </a:p>
          <a:p>
            <a:r>
              <a:rPr lang="en-US" sz="1200" dirty="0">
                <a:latin typeface="Candara" panose="020E0502030303020204" pitchFamily="34" charset="0"/>
              </a:rPr>
              <a:t>Pep Boys	</a:t>
            </a:r>
          </a:p>
          <a:p>
            <a:r>
              <a:rPr lang="en-US" sz="1200" dirty="0">
                <a:latin typeface="Candara" panose="020E0502030303020204" pitchFamily="34" charset="0"/>
              </a:rPr>
              <a:t>Marc’s Ocean State Odd Lots</a:t>
            </a:r>
          </a:p>
          <a:p>
            <a:r>
              <a:rPr lang="en-US" sz="1200" dirty="0">
                <a:latin typeface="Candara" panose="020E0502030303020204" pitchFamily="34" charset="0"/>
              </a:rPr>
              <a:t>TJX Companies / All Divisions</a:t>
            </a:r>
          </a:p>
          <a:p>
            <a:r>
              <a:rPr lang="en-US" sz="1200" dirty="0">
                <a:latin typeface="Candara" panose="020E0502030303020204" pitchFamily="34" charset="0"/>
              </a:rPr>
              <a:t>	TJ Maxx US &amp; Europe / Marshall’s / Home Goods / 	Sierra Trade Post</a:t>
            </a:r>
          </a:p>
          <a:p>
            <a:r>
              <a:rPr lang="en-US" sz="1200" dirty="0">
                <a:latin typeface="Candara" panose="020E0502030303020204" pitchFamily="34" charset="0"/>
              </a:rPr>
              <a:t>Tuesday Morning</a:t>
            </a:r>
          </a:p>
          <a:p>
            <a:r>
              <a:rPr lang="en-US" sz="1200" dirty="0">
                <a:latin typeface="Candara" panose="020E0502030303020204" pitchFamily="34" charset="0"/>
              </a:rPr>
              <a:t>J </a:t>
            </a:r>
            <a:r>
              <a:rPr lang="en-US" sz="1200" dirty="0" err="1">
                <a:latin typeface="Candara" panose="020E0502030303020204" pitchFamily="34" charset="0"/>
              </a:rPr>
              <a:t>Polep</a:t>
            </a:r>
            <a:endParaRPr lang="en-US" sz="1200" dirty="0">
              <a:latin typeface="Candara" panose="020E0502030303020204" pitchFamily="34" charset="0"/>
            </a:endParaRPr>
          </a:p>
          <a:p>
            <a:r>
              <a:rPr lang="en-US" sz="1200" dirty="0">
                <a:latin typeface="Candara" panose="020E0502030303020204" pitchFamily="34" charset="0"/>
              </a:rPr>
              <a:t>C&amp;S Wholesale</a:t>
            </a:r>
          </a:p>
          <a:p>
            <a:r>
              <a:rPr lang="en-US" sz="1200" dirty="0" err="1">
                <a:latin typeface="Candara" panose="020E0502030303020204" pitchFamily="34" charset="0"/>
              </a:rPr>
              <a:t>Trippi</a:t>
            </a:r>
            <a:r>
              <a:rPr lang="en-US" sz="1200" dirty="0">
                <a:latin typeface="Candara" panose="020E0502030303020204" pitchFamily="34" charset="0"/>
              </a:rPr>
              <a:t> Wholesale</a:t>
            </a:r>
          </a:p>
          <a:p>
            <a:r>
              <a:rPr lang="en-US" sz="1200" dirty="0" err="1">
                <a:latin typeface="Candara" panose="020E0502030303020204" pitchFamily="34" charset="0"/>
              </a:rPr>
              <a:t>Jetro</a:t>
            </a:r>
            <a:r>
              <a:rPr lang="en-US" sz="1200" dirty="0">
                <a:latin typeface="Candara" panose="020E0502030303020204" pitchFamily="34" charset="0"/>
              </a:rPr>
              <a:t> Cash &amp; Carry / Restaurant Depot</a:t>
            </a:r>
          </a:p>
          <a:p>
            <a:r>
              <a:rPr lang="en-US" sz="1200" dirty="0">
                <a:latin typeface="Candara" panose="020E0502030303020204" pitchFamily="34" charset="0"/>
              </a:rPr>
              <a:t>Major Department Stores</a:t>
            </a:r>
          </a:p>
          <a:p>
            <a:r>
              <a:rPr lang="en-US" sz="1200" dirty="0">
                <a:latin typeface="Candara" panose="020E0502030303020204" pitchFamily="34" charset="0"/>
              </a:rPr>
              <a:t>Office Product Channel</a:t>
            </a:r>
          </a:p>
          <a:p>
            <a:endParaRPr lang="en-US" sz="1200" dirty="0">
              <a:latin typeface="Candara" panose="020E0502030303020204" pitchFamily="34" charset="0"/>
            </a:endParaRPr>
          </a:p>
          <a:p>
            <a:r>
              <a:rPr lang="en-US" sz="1200" dirty="0">
                <a:latin typeface="Candara" panose="020E0502030303020204" pitchFamily="34" charset="0"/>
              </a:rPr>
              <a:t>The listing is long &amp; extensive and continues to grow helping us to expand our reach.</a:t>
            </a:r>
          </a:p>
          <a:p>
            <a:endParaRPr lang="en-US" sz="1200" dirty="0">
              <a:latin typeface="Candara" panose="020E0502030303020204" pitchFamily="34" charset="0"/>
            </a:endParaRPr>
          </a:p>
          <a:p>
            <a:endParaRPr lang="en-US" sz="1200" dirty="0">
              <a:latin typeface="Candara" panose="020E0502030303020204" pitchFamily="34" charset="0"/>
            </a:endParaRPr>
          </a:p>
        </p:txBody>
      </p:sp>
    </p:spTree>
    <p:extLst>
      <p:ext uri="{BB962C8B-B14F-4D97-AF65-F5344CB8AC3E}">
        <p14:creationId xmlns:p14="http://schemas.microsoft.com/office/powerpoint/2010/main" val="2752706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750A-438A-48F3-939C-EB560A915C69}"/>
              </a:ext>
            </a:extLst>
          </p:cNvPr>
          <p:cNvSpPr>
            <a:spLocks noGrp="1"/>
          </p:cNvSpPr>
          <p:nvPr>
            <p:ph type="title"/>
          </p:nvPr>
        </p:nvSpPr>
        <p:spPr/>
        <p:txBody>
          <a:bodyPr/>
          <a:lstStyle/>
          <a:p>
            <a:r>
              <a:rPr lang="en-US" sz="4400" dirty="0"/>
              <a:t>TriMark</a:t>
            </a:r>
            <a:br>
              <a:rPr lang="en-US" dirty="0"/>
            </a:br>
            <a:r>
              <a:rPr lang="en-US" sz="1800" dirty="0"/>
              <a:t>Restaurant Equipment</a:t>
            </a:r>
          </a:p>
        </p:txBody>
      </p:sp>
      <p:sp>
        <p:nvSpPr>
          <p:cNvPr id="3" name="Content Placeholder 2">
            <a:extLst>
              <a:ext uri="{FF2B5EF4-FFF2-40B4-BE49-F238E27FC236}">
                <a16:creationId xmlns:a16="http://schemas.microsoft.com/office/drawing/2014/main" id="{18AD4B0A-0161-448D-95C8-496AC885A9A3}"/>
              </a:ext>
            </a:extLst>
          </p:cNvPr>
          <p:cNvSpPr>
            <a:spLocks noGrp="1"/>
          </p:cNvSpPr>
          <p:nvPr>
            <p:ph sz="half" idx="1"/>
          </p:nvPr>
        </p:nvSpPr>
        <p:spPr/>
        <p:txBody>
          <a:bodyPr/>
          <a:lstStyle/>
          <a:p>
            <a:r>
              <a:rPr lang="en-US" dirty="0"/>
              <a:t>Creating a </a:t>
            </a:r>
            <a:r>
              <a:rPr lang="en-US" dirty="0" err="1"/>
              <a:t>WorkCare</a:t>
            </a:r>
            <a:r>
              <a:rPr lang="en-US" dirty="0"/>
              <a:t> program directed towards the Foodservice market.</a:t>
            </a:r>
          </a:p>
          <a:p>
            <a:r>
              <a:rPr lang="en-US" dirty="0"/>
              <a:t>Foodservice workers expose their skin to several chemicals/sanitizers that dry out hands, arms, etc.</a:t>
            </a:r>
          </a:p>
          <a:p>
            <a:r>
              <a:rPr lang="en-US" dirty="0"/>
              <a:t>There is a demand for products to alleviate skin conditions derived from working in a Foodservice environment.</a:t>
            </a:r>
          </a:p>
          <a:p>
            <a:r>
              <a:rPr lang="en-US" dirty="0"/>
              <a:t>TriMark is one of the 5 largest distributors of foodservice equipment in the country.</a:t>
            </a:r>
          </a:p>
        </p:txBody>
      </p:sp>
      <p:pic>
        <p:nvPicPr>
          <p:cNvPr id="6" name="Content Placeholder 5">
            <a:extLst>
              <a:ext uri="{FF2B5EF4-FFF2-40B4-BE49-F238E27FC236}">
                <a16:creationId xmlns:a16="http://schemas.microsoft.com/office/drawing/2014/main" id="{F2B3A7A6-B99C-4A01-B23D-4F7EF887AB6A}"/>
              </a:ext>
            </a:extLst>
          </p:cNvPr>
          <p:cNvPicPr>
            <a:picLocks noGrp="1" noChangeAspect="1"/>
          </p:cNvPicPr>
          <p:nvPr>
            <p:ph sz="half" idx="2"/>
          </p:nvPr>
        </p:nvPicPr>
        <p:blipFill>
          <a:blip r:embed="rId2"/>
          <a:stretch>
            <a:fillRect/>
          </a:stretch>
        </p:blipFill>
        <p:spPr>
          <a:xfrm>
            <a:off x="7967413" y="1991591"/>
            <a:ext cx="1390876" cy="780842"/>
          </a:xfrm>
        </p:spPr>
      </p:pic>
      <p:pic>
        <p:nvPicPr>
          <p:cNvPr id="8" name="Picture 7">
            <a:extLst>
              <a:ext uri="{FF2B5EF4-FFF2-40B4-BE49-F238E27FC236}">
                <a16:creationId xmlns:a16="http://schemas.microsoft.com/office/drawing/2014/main" id="{B8CC8DAF-EA9E-475E-9C4E-1D7FA5D1668B}"/>
              </a:ext>
            </a:extLst>
          </p:cNvPr>
          <p:cNvPicPr>
            <a:picLocks noChangeAspect="1"/>
          </p:cNvPicPr>
          <p:nvPr/>
        </p:nvPicPr>
        <p:blipFill>
          <a:blip r:embed="rId3"/>
          <a:stretch>
            <a:fillRect/>
          </a:stretch>
        </p:blipFill>
        <p:spPr>
          <a:xfrm>
            <a:off x="9983071" y="1339596"/>
            <a:ext cx="1030224" cy="2084832"/>
          </a:xfrm>
          <a:prstGeom prst="rect">
            <a:avLst/>
          </a:prstGeom>
        </p:spPr>
      </p:pic>
      <p:pic>
        <p:nvPicPr>
          <p:cNvPr id="10" name="Picture 9">
            <a:extLst>
              <a:ext uri="{FF2B5EF4-FFF2-40B4-BE49-F238E27FC236}">
                <a16:creationId xmlns:a16="http://schemas.microsoft.com/office/drawing/2014/main" id="{886F211E-6843-438A-A075-C11F5B814A48}"/>
              </a:ext>
            </a:extLst>
          </p:cNvPr>
          <p:cNvPicPr>
            <a:picLocks noChangeAspect="1"/>
          </p:cNvPicPr>
          <p:nvPr/>
        </p:nvPicPr>
        <p:blipFill>
          <a:blip r:embed="rId4"/>
          <a:stretch>
            <a:fillRect/>
          </a:stretch>
        </p:blipFill>
        <p:spPr>
          <a:xfrm>
            <a:off x="9802745" y="4366102"/>
            <a:ext cx="1390876" cy="593766"/>
          </a:xfrm>
          <a:prstGeom prst="rect">
            <a:avLst/>
          </a:prstGeom>
        </p:spPr>
      </p:pic>
      <p:pic>
        <p:nvPicPr>
          <p:cNvPr id="12" name="Picture 11">
            <a:extLst>
              <a:ext uri="{FF2B5EF4-FFF2-40B4-BE49-F238E27FC236}">
                <a16:creationId xmlns:a16="http://schemas.microsoft.com/office/drawing/2014/main" id="{5655A627-A617-47E0-A6F7-8C87E6EA5C78}"/>
              </a:ext>
            </a:extLst>
          </p:cNvPr>
          <p:cNvPicPr>
            <a:picLocks noChangeAspect="1"/>
          </p:cNvPicPr>
          <p:nvPr/>
        </p:nvPicPr>
        <p:blipFill>
          <a:blip r:embed="rId5"/>
          <a:stretch>
            <a:fillRect/>
          </a:stretch>
        </p:blipFill>
        <p:spPr>
          <a:xfrm>
            <a:off x="8181826" y="3194091"/>
            <a:ext cx="962049" cy="2530929"/>
          </a:xfrm>
          <a:prstGeom prst="rect">
            <a:avLst/>
          </a:prstGeom>
        </p:spPr>
      </p:pic>
      <p:pic>
        <p:nvPicPr>
          <p:cNvPr id="14" name="Picture 13">
            <a:extLst>
              <a:ext uri="{FF2B5EF4-FFF2-40B4-BE49-F238E27FC236}">
                <a16:creationId xmlns:a16="http://schemas.microsoft.com/office/drawing/2014/main" id="{8F1333C3-3B18-43A8-AA75-20D7A6071ABB}"/>
              </a:ext>
            </a:extLst>
          </p:cNvPr>
          <p:cNvPicPr>
            <a:picLocks noChangeAspect="1"/>
          </p:cNvPicPr>
          <p:nvPr/>
        </p:nvPicPr>
        <p:blipFill>
          <a:blip r:embed="rId6"/>
          <a:stretch>
            <a:fillRect/>
          </a:stretch>
        </p:blipFill>
        <p:spPr>
          <a:xfrm>
            <a:off x="939710" y="1276241"/>
            <a:ext cx="1573898" cy="1247775"/>
          </a:xfrm>
          <a:prstGeom prst="rect">
            <a:avLst/>
          </a:prstGeom>
        </p:spPr>
      </p:pic>
      <p:pic>
        <p:nvPicPr>
          <p:cNvPr id="16" name="Picture 15">
            <a:extLst>
              <a:ext uri="{FF2B5EF4-FFF2-40B4-BE49-F238E27FC236}">
                <a16:creationId xmlns:a16="http://schemas.microsoft.com/office/drawing/2014/main" id="{649637CD-D0C4-45E7-A24C-C86D0BF9E712}"/>
              </a:ext>
            </a:extLst>
          </p:cNvPr>
          <p:cNvPicPr>
            <a:picLocks noChangeAspect="1"/>
          </p:cNvPicPr>
          <p:nvPr/>
        </p:nvPicPr>
        <p:blipFill>
          <a:blip r:embed="rId7"/>
          <a:stretch>
            <a:fillRect/>
          </a:stretch>
        </p:blipFill>
        <p:spPr>
          <a:xfrm>
            <a:off x="753648" y="4713611"/>
            <a:ext cx="1946022" cy="939786"/>
          </a:xfrm>
          <a:prstGeom prst="rect">
            <a:avLst/>
          </a:prstGeom>
          <a:ln>
            <a:solidFill>
              <a:schemeClr val="bg1"/>
            </a:solidFill>
          </a:ln>
        </p:spPr>
      </p:pic>
    </p:spTree>
    <p:extLst>
      <p:ext uri="{BB962C8B-B14F-4D97-AF65-F5344CB8AC3E}">
        <p14:creationId xmlns:p14="http://schemas.microsoft.com/office/powerpoint/2010/main" val="3754770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750A-438A-48F3-939C-EB560A915C69}"/>
              </a:ext>
            </a:extLst>
          </p:cNvPr>
          <p:cNvSpPr>
            <a:spLocks noGrp="1"/>
          </p:cNvSpPr>
          <p:nvPr>
            <p:ph type="title"/>
          </p:nvPr>
        </p:nvSpPr>
        <p:spPr/>
        <p:txBody>
          <a:bodyPr/>
          <a:lstStyle/>
          <a:p>
            <a:r>
              <a:rPr lang="en-US" sz="4400" dirty="0"/>
              <a:t>RaceTrac</a:t>
            </a:r>
            <a:br>
              <a:rPr lang="en-US" dirty="0">
                <a:solidFill>
                  <a:schemeClr val="tx1"/>
                </a:solidFill>
              </a:rPr>
            </a:br>
            <a:r>
              <a:rPr lang="en-US" sz="2000" dirty="0"/>
              <a:t>Fuel Stations</a:t>
            </a:r>
            <a:endParaRPr lang="en-US" sz="1600" dirty="0"/>
          </a:p>
        </p:txBody>
      </p:sp>
      <p:sp>
        <p:nvSpPr>
          <p:cNvPr id="3" name="Content Placeholder 2">
            <a:extLst>
              <a:ext uri="{FF2B5EF4-FFF2-40B4-BE49-F238E27FC236}">
                <a16:creationId xmlns:a16="http://schemas.microsoft.com/office/drawing/2014/main" id="{18AD4B0A-0161-448D-95C8-496AC885A9A3}"/>
              </a:ext>
            </a:extLst>
          </p:cNvPr>
          <p:cNvSpPr>
            <a:spLocks noGrp="1"/>
          </p:cNvSpPr>
          <p:nvPr>
            <p:ph sz="half" idx="1"/>
          </p:nvPr>
        </p:nvSpPr>
        <p:spPr/>
        <p:txBody>
          <a:bodyPr>
            <a:normAutofit/>
          </a:bodyPr>
          <a:lstStyle/>
          <a:p>
            <a:r>
              <a:rPr lang="en-US" dirty="0"/>
              <a:t>Over 600 locations</a:t>
            </a:r>
          </a:p>
          <a:p>
            <a:r>
              <a:rPr lang="en-US" dirty="0"/>
              <a:t>These products</a:t>
            </a:r>
            <a:r>
              <a:rPr lang="en-US" dirty="0">
                <a:solidFill>
                  <a:srgbClr val="595959"/>
                </a:solidFill>
              </a:rPr>
              <a:t> would be an add on to someone's purchase</a:t>
            </a:r>
            <a:endParaRPr lang="en-US" dirty="0">
              <a:solidFill>
                <a:schemeClr val="tx1"/>
              </a:solidFill>
            </a:endParaRPr>
          </a:p>
          <a:p>
            <a:r>
              <a:rPr lang="en-US" dirty="0"/>
              <a:t>Convenient</a:t>
            </a:r>
            <a:r>
              <a:rPr lang="en-US" dirty="0">
                <a:solidFill>
                  <a:srgbClr val="595959"/>
                </a:solidFill>
              </a:rPr>
              <a:t> one stop shopping</a:t>
            </a:r>
            <a:endParaRPr lang="en-US" dirty="0">
              <a:solidFill>
                <a:schemeClr val="tx1"/>
              </a:solidFill>
            </a:endParaRPr>
          </a:p>
          <a:p>
            <a:r>
              <a:rPr lang="en-US" dirty="0"/>
              <a:t>Huge opportunity</a:t>
            </a:r>
            <a:r>
              <a:rPr lang="en-US" dirty="0">
                <a:solidFill>
                  <a:srgbClr val="595959"/>
                </a:solidFill>
              </a:rPr>
              <a:t> with placement</a:t>
            </a:r>
            <a:endParaRPr lang="en-US" dirty="0">
              <a:solidFill>
                <a:schemeClr val="tx1"/>
              </a:solidFill>
            </a:endParaRPr>
          </a:p>
        </p:txBody>
      </p:sp>
      <p:pic>
        <p:nvPicPr>
          <p:cNvPr id="6" name="Content Placeholder 5">
            <a:extLst>
              <a:ext uri="{FF2B5EF4-FFF2-40B4-BE49-F238E27FC236}">
                <a16:creationId xmlns:a16="http://schemas.microsoft.com/office/drawing/2014/main" id="{F2B3A7A6-B99C-4A01-B23D-4F7EF887AB6A}"/>
              </a:ext>
            </a:extLst>
          </p:cNvPr>
          <p:cNvPicPr>
            <a:picLocks noGrp="1" noChangeAspect="1"/>
          </p:cNvPicPr>
          <p:nvPr>
            <p:ph sz="half" idx="2"/>
          </p:nvPr>
        </p:nvPicPr>
        <p:blipFill>
          <a:blip r:embed="rId2"/>
          <a:stretch>
            <a:fillRect/>
          </a:stretch>
        </p:blipFill>
        <p:spPr>
          <a:xfrm>
            <a:off x="7967413" y="1991591"/>
            <a:ext cx="1390876" cy="780842"/>
          </a:xfrm>
        </p:spPr>
      </p:pic>
      <p:pic>
        <p:nvPicPr>
          <p:cNvPr id="8" name="Picture 7">
            <a:extLst>
              <a:ext uri="{FF2B5EF4-FFF2-40B4-BE49-F238E27FC236}">
                <a16:creationId xmlns:a16="http://schemas.microsoft.com/office/drawing/2014/main" id="{B8CC8DAF-EA9E-475E-9C4E-1D7FA5D1668B}"/>
              </a:ext>
            </a:extLst>
          </p:cNvPr>
          <p:cNvPicPr>
            <a:picLocks noChangeAspect="1"/>
          </p:cNvPicPr>
          <p:nvPr/>
        </p:nvPicPr>
        <p:blipFill>
          <a:blip r:embed="rId3"/>
          <a:stretch>
            <a:fillRect/>
          </a:stretch>
        </p:blipFill>
        <p:spPr>
          <a:xfrm>
            <a:off x="9983071" y="1339596"/>
            <a:ext cx="1030224" cy="2084832"/>
          </a:xfrm>
          <a:prstGeom prst="rect">
            <a:avLst/>
          </a:prstGeom>
        </p:spPr>
      </p:pic>
      <p:pic>
        <p:nvPicPr>
          <p:cNvPr id="10" name="Picture 9">
            <a:extLst>
              <a:ext uri="{FF2B5EF4-FFF2-40B4-BE49-F238E27FC236}">
                <a16:creationId xmlns:a16="http://schemas.microsoft.com/office/drawing/2014/main" id="{886F211E-6843-438A-A075-C11F5B814A48}"/>
              </a:ext>
            </a:extLst>
          </p:cNvPr>
          <p:cNvPicPr>
            <a:picLocks noChangeAspect="1"/>
          </p:cNvPicPr>
          <p:nvPr/>
        </p:nvPicPr>
        <p:blipFill>
          <a:blip r:embed="rId4"/>
          <a:stretch>
            <a:fillRect/>
          </a:stretch>
        </p:blipFill>
        <p:spPr>
          <a:xfrm>
            <a:off x="9802745" y="4366102"/>
            <a:ext cx="1390876" cy="593766"/>
          </a:xfrm>
          <a:prstGeom prst="rect">
            <a:avLst/>
          </a:prstGeom>
        </p:spPr>
      </p:pic>
      <p:pic>
        <p:nvPicPr>
          <p:cNvPr id="12" name="Picture 11">
            <a:extLst>
              <a:ext uri="{FF2B5EF4-FFF2-40B4-BE49-F238E27FC236}">
                <a16:creationId xmlns:a16="http://schemas.microsoft.com/office/drawing/2014/main" id="{5655A627-A617-47E0-A6F7-8C87E6EA5C78}"/>
              </a:ext>
            </a:extLst>
          </p:cNvPr>
          <p:cNvPicPr>
            <a:picLocks noChangeAspect="1"/>
          </p:cNvPicPr>
          <p:nvPr/>
        </p:nvPicPr>
        <p:blipFill>
          <a:blip r:embed="rId5"/>
          <a:stretch>
            <a:fillRect/>
          </a:stretch>
        </p:blipFill>
        <p:spPr>
          <a:xfrm>
            <a:off x="8181826" y="3194091"/>
            <a:ext cx="962049" cy="2530929"/>
          </a:xfrm>
          <a:prstGeom prst="rect">
            <a:avLst/>
          </a:prstGeom>
        </p:spPr>
      </p:pic>
      <p:pic>
        <p:nvPicPr>
          <p:cNvPr id="14" name="Picture 13">
            <a:extLst>
              <a:ext uri="{FF2B5EF4-FFF2-40B4-BE49-F238E27FC236}">
                <a16:creationId xmlns:a16="http://schemas.microsoft.com/office/drawing/2014/main" id="{8F1333C3-3B18-43A8-AA75-20D7A6071ABB}"/>
              </a:ext>
            </a:extLst>
          </p:cNvPr>
          <p:cNvPicPr>
            <a:picLocks noChangeAspect="1"/>
          </p:cNvPicPr>
          <p:nvPr/>
        </p:nvPicPr>
        <p:blipFill>
          <a:blip r:embed="rId6"/>
          <a:stretch>
            <a:fillRect/>
          </a:stretch>
        </p:blipFill>
        <p:spPr>
          <a:xfrm>
            <a:off x="939710" y="1276241"/>
            <a:ext cx="1573898" cy="1247775"/>
          </a:xfrm>
          <a:prstGeom prst="rect">
            <a:avLst/>
          </a:prstGeom>
        </p:spPr>
      </p:pic>
      <p:pic>
        <p:nvPicPr>
          <p:cNvPr id="16" name="Picture 15">
            <a:extLst>
              <a:ext uri="{FF2B5EF4-FFF2-40B4-BE49-F238E27FC236}">
                <a16:creationId xmlns:a16="http://schemas.microsoft.com/office/drawing/2014/main" id="{649637CD-D0C4-45E7-A24C-C86D0BF9E712}"/>
              </a:ext>
            </a:extLst>
          </p:cNvPr>
          <p:cNvPicPr>
            <a:picLocks noChangeAspect="1"/>
          </p:cNvPicPr>
          <p:nvPr/>
        </p:nvPicPr>
        <p:blipFill>
          <a:blip r:embed="rId7"/>
          <a:stretch>
            <a:fillRect/>
          </a:stretch>
        </p:blipFill>
        <p:spPr>
          <a:xfrm>
            <a:off x="753648" y="4713611"/>
            <a:ext cx="1946022" cy="939786"/>
          </a:xfrm>
          <a:prstGeom prst="rect">
            <a:avLst/>
          </a:prstGeom>
          <a:ln>
            <a:solidFill>
              <a:schemeClr val="bg1"/>
            </a:solidFill>
          </a:ln>
        </p:spPr>
      </p:pic>
    </p:spTree>
    <p:extLst>
      <p:ext uri="{BB962C8B-B14F-4D97-AF65-F5344CB8AC3E}">
        <p14:creationId xmlns:p14="http://schemas.microsoft.com/office/powerpoint/2010/main" val="16823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750A-438A-48F3-939C-EB560A915C69}"/>
              </a:ext>
            </a:extLst>
          </p:cNvPr>
          <p:cNvSpPr>
            <a:spLocks noGrp="1"/>
          </p:cNvSpPr>
          <p:nvPr>
            <p:ph type="title"/>
          </p:nvPr>
        </p:nvSpPr>
        <p:spPr/>
        <p:txBody>
          <a:bodyPr/>
          <a:lstStyle/>
          <a:p>
            <a:r>
              <a:rPr lang="en-US" sz="4400" dirty="0"/>
              <a:t>Diaz Foods</a:t>
            </a:r>
            <a:br>
              <a:rPr lang="en-US" dirty="0">
                <a:solidFill>
                  <a:schemeClr val="tx1"/>
                </a:solidFill>
              </a:rPr>
            </a:br>
            <a:r>
              <a:rPr lang="en-US" sz="1800" dirty="0"/>
              <a:t>Specialty Food Distributor</a:t>
            </a:r>
            <a:endParaRPr lang="en-US" sz="4400" dirty="0"/>
          </a:p>
        </p:txBody>
      </p:sp>
      <p:sp>
        <p:nvSpPr>
          <p:cNvPr id="3" name="Content Placeholder 2">
            <a:extLst>
              <a:ext uri="{FF2B5EF4-FFF2-40B4-BE49-F238E27FC236}">
                <a16:creationId xmlns:a16="http://schemas.microsoft.com/office/drawing/2014/main" id="{18AD4B0A-0161-448D-95C8-496AC885A9A3}"/>
              </a:ext>
            </a:extLst>
          </p:cNvPr>
          <p:cNvSpPr>
            <a:spLocks noGrp="1"/>
          </p:cNvSpPr>
          <p:nvPr>
            <p:ph sz="half" idx="1"/>
          </p:nvPr>
        </p:nvSpPr>
        <p:spPr/>
        <p:txBody>
          <a:bodyPr>
            <a:normAutofit/>
          </a:bodyPr>
          <a:lstStyle/>
          <a:p>
            <a:r>
              <a:rPr lang="en-US" dirty="0"/>
              <a:t>Leading distributor &amp; marketer of specialty foods</a:t>
            </a:r>
          </a:p>
          <a:p>
            <a:r>
              <a:rPr lang="en-US" dirty="0"/>
              <a:t>The</a:t>
            </a:r>
            <a:r>
              <a:rPr lang="en-US" dirty="0">
                <a:solidFill>
                  <a:srgbClr val="595959"/>
                </a:solidFill>
              </a:rPr>
              <a:t> WorkCare program would allow new sales to their existing customer base</a:t>
            </a:r>
            <a:endParaRPr lang="en-US" dirty="0">
              <a:solidFill>
                <a:schemeClr val="tx1"/>
              </a:solidFill>
            </a:endParaRPr>
          </a:p>
          <a:p>
            <a:r>
              <a:rPr lang="en-US" dirty="0"/>
              <a:t>Foodservice workers expose their skin to several chemicals/sanitizers that dry out hands, arms, etc.</a:t>
            </a:r>
          </a:p>
          <a:p>
            <a:r>
              <a:rPr lang="en-US" dirty="0"/>
              <a:t>There is a demand for products to alleviate skin conditions derived from working in a Foodservice environment.</a:t>
            </a:r>
          </a:p>
        </p:txBody>
      </p:sp>
      <p:pic>
        <p:nvPicPr>
          <p:cNvPr id="6" name="Content Placeholder 5">
            <a:extLst>
              <a:ext uri="{FF2B5EF4-FFF2-40B4-BE49-F238E27FC236}">
                <a16:creationId xmlns:a16="http://schemas.microsoft.com/office/drawing/2014/main" id="{F2B3A7A6-B99C-4A01-B23D-4F7EF887AB6A}"/>
              </a:ext>
            </a:extLst>
          </p:cNvPr>
          <p:cNvPicPr>
            <a:picLocks noGrp="1" noChangeAspect="1"/>
          </p:cNvPicPr>
          <p:nvPr>
            <p:ph sz="half" idx="2"/>
          </p:nvPr>
        </p:nvPicPr>
        <p:blipFill>
          <a:blip r:embed="rId2"/>
          <a:stretch>
            <a:fillRect/>
          </a:stretch>
        </p:blipFill>
        <p:spPr>
          <a:xfrm>
            <a:off x="7967413" y="1991591"/>
            <a:ext cx="1390876" cy="780842"/>
          </a:xfrm>
        </p:spPr>
      </p:pic>
      <p:pic>
        <p:nvPicPr>
          <p:cNvPr id="8" name="Picture 7">
            <a:extLst>
              <a:ext uri="{FF2B5EF4-FFF2-40B4-BE49-F238E27FC236}">
                <a16:creationId xmlns:a16="http://schemas.microsoft.com/office/drawing/2014/main" id="{B8CC8DAF-EA9E-475E-9C4E-1D7FA5D1668B}"/>
              </a:ext>
            </a:extLst>
          </p:cNvPr>
          <p:cNvPicPr>
            <a:picLocks noChangeAspect="1"/>
          </p:cNvPicPr>
          <p:nvPr/>
        </p:nvPicPr>
        <p:blipFill>
          <a:blip r:embed="rId3"/>
          <a:stretch>
            <a:fillRect/>
          </a:stretch>
        </p:blipFill>
        <p:spPr>
          <a:xfrm>
            <a:off x="9983071" y="1339596"/>
            <a:ext cx="1030224" cy="2084832"/>
          </a:xfrm>
          <a:prstGeom prst="rect">
            <a:avLst/>
          </a:prstGeom>
        </p:spPr>
      </p:pic>
      <p:pic>
        <p:nvPicPr>
          <p:cNvPr id="10" name="Picture 9">
            <a:extLst>
              <a:ext uri="{FF2B5EF4-FFF2-40B4-BE49-F238E27FC236}">
                <a16:creationId xmlns:a16="http://schemas.microsoft.com/office/drawing/2014/main" id="{886F211E-6843-438A-A075-C11F5B814A48}"/>
              </a:ext>
            </a:extLst>
          </p:cNvPr>
          <p:cNvPicPr>
            <a:picLocks noChangeAspect="1"/>
          </p:cNvPicPr>
          <p:nvPr/>
        </p:nvPicPr>
        <p:blipFill>
          <a:blip r:embed="rId4"/>
          <a:stretch>
            <a:fillRect/>
          </a:stretch>
        </p:blipFill>
        <p:spPr>
          <a:xfrm>
            <a:off x="9802745" y="4366102"/>
            <a:ext cx="1390876" cy="593766"/>
          </a:xfrm>
          <a:prstGeom prst="rect">
            <a:avLst/>
          </a:prstGeom>
        </p:spPr>
      </p:pic>
      <p:pic>
        <p:nvPicPr>
          <p:cNvPr id="12" name="Picture 11">
            <a:extLst>
              <a:ext uri="{FF2B5EF4-FFF2-40B4-BE49-F238E27FC236}">
                <a16:creationId xmlns:a16="http://schemas.microsoft.com/office/drawing/2014/main" id="{5655A627-A617-47E0-A6F7-8C87E6EA5C78}"/>
              </a:ext>
            </a:extLst>
          </p:cNvPr>
          <p:cNvPicPr>
            <a:picLocks noChangeAspect="1"/>
          </p:cNvPicPr>
          <p:nvPr/>
        </p:nvPicPr>
        <p:blipFill>
          <a:blip r:embed="rId5"/>
          <a:stretch>
            <a:fillRect/>
          </a:stretch>
        </p:blipFill>
        <p:spPr>
          <a:xfrm>
            <a:off x="8181826" y="3194091"/>
            <a:ext cx="962049" cy="2530929"/>
          </a:xfrm>
          <a:prstGeom prst="rect">
            <a:avLst/>
          </a:prstGeom>
        </p:spPr>
      </p:pic>
      <p:pic>
        <p:nvPicPr>
          <p:cNvPr id="14" name="Picture 13">
            <a:extLst>
              <a:ext uri="{FF2B5EF4-FFF2-40B4-BE49-F238E27FC236}">
                <a16:creationId xmlns:a16="http://schemas.microsoft.com/office/drawing/2014/main" id="{8F1333C3-3B18-43A8-AA75-20D7A6071ABB}"/>
              </a:ext>
            </a:extLst>
          </p:cNvPr>
          <p:cNvPicPr>
            <a:picLocks noChangeAspect="1"/>
          </p:cNvPicPr>
          <p:nvPr/>
        </p:nvPicPr>
        <p:blipFill>
          <a:blip r:embed="rId6"/>
          <a:stretch>
            <a:fillRect/>
          </a:stretch>
        </p:blipFill>
        <p:spPr>
          <a:xfrm>
            <a:off x="939710" y="1276241"/>
            <a:ext cx="1573898" cy="1247775"/>
          </a:xfrm>
          <a:prstGeom prst="rect">
            <a:avLst/>
          </a:prstGeom>
        </p:spPr>
      </p:pic>
      <p:pic>
        <p:nvPicPr>
          <p:cNvPr id="16" name="Picture 15">
            <a:extLst>
              <a:ext uri="{FF2B5EF4-FFF2-40B4-BE49-F238E27FC236}">
                <a16:creationId xmlns:a16="http://schemas.microsoft.com/office/drawing/2014/main" id="{649637CD-D0C4-45E7-A24C-C86D0BF9E712}"/>
              </a:ext>
            </a:extLst>
          </p:cNvPr>
          <p:cNvPicPr>
            <a:picLocks noChangeAspect="1"/>
          </p:cNvPicPr>
          <p:nvPr/>
        </p:nvPicPr>
        <p:blipFill>
          <a:blip r:embed="rId7"/>
          <a:stretch>
            <a:fillRect/>
          </a:stretch>
        </p:blipFill>
        <p:spPr>
          <a:xfrm>
            <a:off x="753648" y="4713611"/>
            <a:ext cx="1946022" cy="939786"/>
          </a:xfrm>
          <a:prstGeom prst="rect">
            <a:avLst/>
          </a:prstGeom>
          <a:ln>
            <a:solidFill>
              <a:schemeClr val="bg1"/>
            </a:solidFill>
          </a:ln>
        </p:spPr>
      </p:pic>
    </p:spTree>
    <p:extLst>
      <p:ext uri="{BB962C8B-B14F-4D97-AF65-F5344CB8AC3E}">
        <p14:creationId xmlns:p14="http://schemas.microsoft.com/office/powerpoint/2010/main" val="274183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49AD-45B0-4974-828C-3251A2140733}"/>
              </a:ext>
            </a:extLst>
          </p:cNvPr>
          <p:cNvSpPr>
            <a:spLocks noGrp="1"/>
          </p:cNvSpPr>
          <p:nvPr>
            <p:ph type="title"/>
          </p:nvPr>
        </p:nvSpPr>
        <p:spPr/>
        <p:txBody>
          <a:bodyPr>
            <a:normAutofit/>
          </a:bodyPr>
          <a:lstStyle/>
          <a:p>
            <a:r>
              <a:rPr lang="en-US" dirty="0"/>
              <a:t>College Campus</a:t>
            </a:r>
            <a:br>
              <a:rPr lang="en-US" dirty="0">
                <a:solidFill>
                  <a:schemeClr val="tx1"/>
                </a:solidFill>
              </a:rPr>
            </a:br>
            <a:r>
              <a:rPr lang="en-US" sz="1800" dirty="0"/>
              <a:t>GA State, GA Tech, Kennesaw State</a:t>
            </a:r>
            <a:endParaRPr lang="en-US" dirty="0">
              <a:solidFill>
                <a:schemeClr val="tx1"/>
              </a:solidFill>
            </a:endParaRPr>
          </a:p>
        </p:txBody>
      </p:sp>
      <p:sp>
        <p:nvSpPr>
          <p:cNvPr id="3" name="Content Placeholder 2">
            <a:extLst>
              <a:ext uri="{FF2B5EF4-FFF2-40B4-BE49-F238E27FC236}">
                <a16:creationId xmlns:a16="http://schemas.microsoft.com/office/drawing/2014/main" id="{92095B8A-A318-4520-AE69-37B762EBB992}"/>
              </a:ext>
            </a:extLst>
          </p:cNvPr>
          <p:cNvSpPr>
            <a:spLocks noGrp="1"/>
          </p:cNvSpPr>
          <p:nvPr>
            <p:ph sz="half" idx="1"/>
          </p:nvPr>
        </p:nvSpPr>
        <p:spPr/>
        <p:txBody>
          <a:bodyPr/>
          <a:lstStyle/>
          <a:p>
            <a:r>
              <a:rPr lang="en-US" dirty="0"/>
              <a:t>Placing these items on campus would be a big win</a:t>
            </a:r>
          </a:p>
          <a:p>
            <a:r>
              <a:rPr lang="en-US" dirty="0"/>
              <a:t>Lotions and skincare</a:t>
            </a:r>
            <a:r>
              <a:rPr lang="en-US" dirty="0">
                <a:solidFill>
                  <a:srgbClr val="595959"/>
                </a:solidFill>
              </a:rPr>
              <a:t> are used by both traditional and non-traditional students/faculty </a:t>
            </a:r>
            <a:endParaRPr lang="en-US" dirty="0">
              <a:solidFill>
                <a:schemeClr val="tx1"/>
              </a:solidFill>
            </a:endParaRPr>
          </a:p>
          <a:p>
            <a:r>
              <a:rPr lang="en-US" dirty="0"/>
              <a:t>GA</a:t>
            </a:r>
            <a:r>
              <a:rPr lang="en-US" dirty="0">
                <a:solidFill>
                  <a:srgbClr val="595959"/>
                </a:solidFill>
              </a:rPr>
              <a:t> State and Kennesaw State are 2 of the largest colleges in the state</a:t>
            </a:r>
            <a:endParaRPr lang="en-US" dirty="0">
              <a:solidFill>
                <a:schemeClr val="tx1"/>
              </a:solidFill>
            </a:endParaRPr>
          </a:p>
        </p:txBody>
      </p:sp>
      <p:pic>
        <p:nvPicPr>
          <p:cNvPr id="8" name="Content Placeholder 7">
            <a:extLst>
              <a:ext uri="{FF2B5EF4-FFF2-40B4-BE49-F238E27FC236}">
                <a16:creationId xmlns:a16="http://schemas.microsoft.com/office/drawing/2014/main" id="{D4C3D5D9-3333-414A-A643-400B7AF93829}"/>
              </a:ext>
            </a:extLst>
          </p:cNvPr>
          <p:cNvPicPr>
            <a:picLocks noGrp="1" noChangeAspect="1"/>
          </p:cNvPicPr>
          <p:nvPr>
            <p:ph sz="half" idx="2"/>
          </p:nvPr>
        </p:nvPicPr>
        <p:blipFill>
          <a:blip r:embed="rId2"/>
          <a:stretch>
            <a:fillRect/>
          </a:stretch>
        </p:blipFill>
        <p:spPr>
          <a:xfrm>
            <a:off x="7587157" y="1301713"/>
            <a:ext cx="873149" cy="2073729"/>
          </a:xfrm>
        </p:spPr>
      </p:pic>
      <p:pic>
        <p:nvPicPr>
          <p:cNvPr id="5" name="Picture 4">
            <a:extLst>
              <a:ext uri="{FF2B5EF4-FFF2-40B4-BE49-F238E27FC236}">
                <a16:creationId xmlns:a16="http://schemas.microsoft.com/office/drawing/2014/main" id="{08F0E7E4-C9AD-481A-BAE4-6E3FCC403472}"/>
              </a:ext>
            </a:extLst>
          </p:cNvPr>
          <p:cNvPicPr>
            <a:picLocks noChangeAspect="1"/>
          </p:cNvPicPr>
          <p:nvPr/>
        </p:nvPicPr>
        <p:blipFill>
          <a:blip r:embed="rId3"/>
          <a:stretch>
            <a:fillRect/>
          </a:stretch>
        </p:blipFill>
        <p:spPr>
          <a:xfrm>
            <a:off x="939710" y="1276241"/>
            <a:ext cx="1573898" cy="1247775"/>
          </a:xfrm>
          <a:prstGeom prst="rect">
            <a:avLst/>
          </a:prstGeom>
        </p:spPr>
      </p:pic>
      <p:pic>
        <p:nvPicPr>
          <p:cNvPr id="6" name="Picture 5">
            <a:extLst>
              <a:ext uri="{FF2B5EF4-FFF2-40B4-BE49-F238E27FC236}">
                <a16:creationId xmlns:a16="http://schemas.microsoft.com/office/drawing/2014/main" id="{6CA0E101-96BD-4D38-9733-3B65230EE161}"/>
              </a:ext>
            </a:extLst>
          </p:cNvPr>
          <p:cNvPicPr>
            <a:picLocks noChangeAspect="1"/>
          </p:cNvPicPr>
          <p:nvPr/>
        </p:nvPicPr>
        <p:blipFill>
          <a:blip r:embed="rId4"/>
          <a:stretch>
            <a:fillRect/>
          </a:stretch>
        </p:blipFill>
        <p:spPr>
          <a:xfrm>
            <a:off x="753648" y="4713611"/>
            <a:ext cx="1946022" cy="939786"/>
          </a:xfrm>
          <a:prstGeom prst="rect">
            <a:avLst/>
          </a:prstGeom>
          <a:ln>
            <a:solidFill>
              <a:schemeClr val="bg1"/>
            </a:solidFill>
          </a:ln>
        </p:spPr>
      </p:pic>
      <p:pic>
        <p:nvPicPr>
          <p:cNvPr id="10" name="Picture 9">
            <a:extLst>
              <a:ext uri="{FF2B5EF4-FFF2-40B4-BE49-F238E27FC236}">
                <a16:creationId xmlns:a16="http://schemas.microsoft.com/office/drawing/2014/main" id="{F48318D8-DAFF-40D0-91C7-BF09C1D4E61E}"/>
              </a:ext>
            </a:extLst>
          </p:cNvPr>
          <p:cNvPicPr>
            <a:picLocks noChangeAspect="1"/>
          </p:cNvPicPr>
          <p:nvPr/>
        </p:nvPicPr>
        <p:blipFill>
          <a:blip r:embed="rId5"/>
          <a:stretch>
            <a:fillRect/>
          </a:stretch>
        </p:blipFill>
        <p:spPr>
          <a:xfrm>
            <a:off x="10421843" y="1438166"/>
            <a:ext cx="977900" cy="2171700"/>
          </a:xfrm>
          <a:prstGeom prst="rect">
            <a:avLst/>
          </a:prstGeom>
        </p:spPr>
      </p:pic>
      <p:pic>
        <p:nvPicPr>
          <p:cNvPr id="12" name="Picture 11">
            <a:extLst>
              <a:ext uri="{FF2B5EF4-FFF2-40B4-BE49-F238E27FC236}">
                <a16:creationId xmlns:a16="http://schemas.microsoft.com/office/drawing/2014/main" id="{24173BC2-9AB3-437B-98AA-9B752943CC6F}"/>
              </a:ext>
            </a:extLst>
          </p:cNvPr>
          <p:cNvPicPr>
            <a:picLocks noChangeAspect="1"/>
          </p:cNvPicPr>
          <p:nvPr/>
        </p:nvPicPr>
        <p:blipFill>
          <a:blip r:embed="rId6"/>
          <a:stretch>
            <a:fillRect/>
          </a:stretch>
        </p:blipFill>
        <p:spPr>
          <a:xfrm>
            <a:off x="8870233" y="2524016"/>
            <a:ext cx="1350688" cy="1877786"/>
          </a:xfrm>
          <a:prstGeom prst="rect">
            <a:avLst/>
          </a:prstGeom>
        </p:spPr>
      </p:pic>
      <p:pic>
        <p:nvPicPr>
          <p:cNvPr id="14" name="Picture 13">
            <a:extLst>
              <a:ext uri="{FF2B5EF4-FFF2-40B4-BE49-F238E27FC236}">
                <a16:creationId xmlns:a16="http://schemas.microsoft.com/office/drawing/2014/main" id="{BA216BB6-2167-4588-AA61-0966B404891F}"/>
              </a:ext>
            </a:extLst>
          </p:cNvPr>
          <p:cNvPicPr>
            <a:picLocks noChangeAspect="1"/>
          </p:cNvPicPr>
          <p:nvPr/>
        </p:nvPicPr>
        <p:blipFill>
          <a:blip r:embed="rId7"/>
          <a:stretch>
            <a:fillRect/>
          </a:stretch>
        </p:blipFill>
        <p:spPr>
          <a:xfrm>
            <a:off x="7587157" y="4000500"/>
            <a:ext cx="1235039" cy="1820618"/>
          </a:xfrm>
          <a:prstGeom prst="rect">
            <a:avLst/>
          </a:prstGeom>
        </p:spPr>
      </p:pic>
      <p:pic>
        <p:nvPicPr>
          <p:cNvPr id="18" name="Picture 17">
            <a:extLst>
              <a:ext uri="{FF2B5EF4-FFF2-40B4-BE49-F238E27FC236}">
                <a16:creationId xmlns:a16="http://schemas.microsoft.com/office/drawing/2014/main" id="{03749683-54CB-4BD4-BF46-1AA965CC6FB7}"/>
              </a:ext>
            </a:extLst>
          </p:cNvPr>
          <p:cNvPicPr>
            <a:picLocks noChangeAspect="1"/>
          </p:cNvPicPr>
          <p:nvPr/>
        </p:nvPicPr>
        <p:blipFill>
          <a:blip r:embed="rId8"/>
          <a:stretch>
            <a:fillRect/>
          </a:stretch>
        </p:blipFill>
        <p:spPr>
          <a:xfrm>
            <a:off x="10104343" y="4000500"/>
            <a:ext cx="1295400" cy="2171700"/>
          </a:xfrm>
          <a:prstGeom prst="rect">
            <a:avLst/>
          </a:prstGeom>
        </p:spPr>
      </p:pic>
    </p:spTree>
    <p:extLst>
      <p:ext uri="{BB962C8B-B14F-4D97-AF65-F5344CB8AC3E}">
        <p14:creationId xmlns:p14="http://schemas.microsoft.com/office/powerpoint/2010/main" val="298007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7475-F27F-4420-A7B6-AC167A9CFEDC}"/>
              </a:ext>
            </a:extLst>
          </p:cNvPr>
          <p:cNvSpPr>
            <a:spLocks noGrp="1"/>
          </p:cNvSpPr>
          <p:nvPr>
            <p:ph type="title"/>
          </p:nvPr>
        </p:nvSpPr>
        <p:spPr>
          <a:xfrm>
            <a:off x="204423" y="3651404"/>
            <a:ext cx="2947482" cy="1694098"/>
          </a:xfrm>
        </p:spPr>
        <p:txBody>
          <a:bodyPr>
            <a:normAutofit fontScale="90000"/>
          </a:bodyPr>
          <a:lstStyle/>
          <a:p>
            <a:pPr algn="ctr"/>
            <a:br>
              <a:rPr lang="en-US" sz="3200" dirty="0">
                <a:effectLst>
                  <a:outerShdw blurRad="38100" dist="38100" dir="2700000" algn="tl">
                    <a:srgbClr val="000000">
                      <a:alpha val="43137"/>
                    </a:srgbClr>
                  </a:outerShdw>
                </a:effectLst>
                <a:latin typeface="Cooper Black" panose="0208090404030B020404" pitchFamily="18" charset="0"/>
              </a:rPr>
            </a:br>
            <a:br>
              <a:rPr lang="en-US" sz="3200" dirty="0">
                <a:effectLst>
                  <a:outerShdw blurRad="38100" dist="38100" dir="2700000" algn="tl">
                    <a:srgbClr val="000000">
                      <a:alpha val="43137"/>
                    </a:srgbClr>
                  </a:outerShdw>
                </a:effectLst>
                <a:latin typeface="Cooper Black" panose="0208090404030B020404" pitchFamily="18" charset="0"/>
              </a:rPr>
            </a:br>
            <a:br>
              <a:rPr lang="en-US" sz="3200" dirty="0">
                <a:effectLst>
                  <a:outerShdw blurRad="38100" dist="38100" dir="2700000" algn="tl">
                    <a:srgbClr val="000000">
                      <a:alpha val="43137"/>
                    </a:srgbClr>
                  </a:outerShdw>
                </a:effectLst>
                <a:latin typeface="Cooper Black" panose="0208090404030B020404" pitchFamily="18" charset="0"/>
              </a:rPr>
            </a:br>
            <a:br>
              <a:rPr lang="en-US" sz="3200" dirty="0">
                <a:effectLst>
                  <a:outerShdw blurRad="38100" dist="38100" dir="2700000" algn="tl">
                    <a:srgbClr val="000000">
                      <a:alpha val="43137"/>
                    </a:srgbClr>
                  </a:outerShdw>
                </a:effectLst>
                <a:latin typeface="Cooper Black" panose="0208090404030B020404" pitchFamily="18" charset="0"/>
              </a:rPr>
            </a:br>
            <a:br>
              <a:rPr lang="en-US" sz="3200" dirty="0">
                <a:effectLst>
                  <a:outerShdw blurRad="38100" dist="38100" dir="2700000" algn="tl">
                    <a:srgbClr val="000000">
                      <a:alpha val="43137"/>
                    </a:srgbClr>
                  </a:outerShdw>
                </a:effectLst>
                <a:latin typeface="Cooper Black" panose="0208090404030B020404" pitchFamily="18" charset="0"/>
              </a:rPr>
            </a:br>
            <a:br>
              <a:rPr lang="en-US" sz="3200" dirty="0">
                <a:effectLst>
                  <a:outerShdw blurRad="38100" dist="38100" dir="2700000" algn="tl">
                    <a:srgbClr val="000000">
                      <a:alpha val="43137"/>
                    </a:srgbClr>
                  </a:outerShdw>
                </a:effectLst>
                <a:latin typeface="Cooper Black" panose="0208090404030B020404" pitchFamily="18" charset="0"/>
              </a:rPr>
            </a:br>
            <a:r>
              <a:rPr lang="en-US" sz="3200" dirty="0">
                <a:effectLst>
                  <a:outerShdw blurRad="38100" dist="38100" dir="2700000" algn="tl">
                    <a:srgbClr val="000000">
                      <a:alpha val="43137"/>
                    </a:srgbClr>
                  </a:outerShdw>
                </a:effectLst>
                <a:latin typeface="Cooper Black" panose="0208090404030B020404" pitchFamily="18" charset="0"/>
              </a:rPr>
              <a:t>Background</a:t>
            </a:r>
          </a:p>
        </p:txBody>
      </p:sp>
      <p:sp>
        <p:nvSpPr>
          <p:cNvPr id="6" name="TextBox 5">
            <a:extLst>
              <a:ext uri="{FF2B5EF4-FFF2-40B4-BE49-F238E27FC236}">
                <a16:creationId xmlns:a16="http://schemas.microsoft.com/office/drawing/2014/main" id="{5BC23D92-CD1B-4827-BE77-2AF2B225DBBF}"/>
              </a:ext>
            </a:extLst>
          </p:cNvPr>
          <p:cNvSpPr txBox="1"/>
          <p:nvPr/>
        </p:nvSpPr>
        <p:spPr>
          <a:xfrm>
            <a:off x="3548514" y="835249"/>
            <a:ext cx="8048634"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ndara" panose="020E0502030303020204" pitchFamily="34" charset="0"/>
              </a:rPr>
              <a:t>President of Brand Management Associates based in Atlanta, Georgia. Mr. </a:t>
            </a:r>
            <a:r>
              <a:rPr lang="en-US" sz="2000" dirty="0" err="1">
                <a:latin typeface="Candara" panose="020E0502030303020204" pitchFamily="34" charset="0"/>
              </a:rPr>
              <a:t>Ruttenberg’s</a:t>
            </a:r>
            <a:r>
              <a:rPr lang="en-US" sz="2000" dirty="0">
                <a:latin typeface="Candara" panose="020E0502030303020204" pitchFamily="34" charset="0"/>
              </a:rPr>
              <a:t> extensive sales, marketing, design, creative and manufacturing experience provided the vision for creating this twenty year old sales and marketing organization</a:t>
            </a:r>
            <a:r>
              <a:rPr lang="en-US" dirty="0"/>
              <a:t>.</a:t>
            </a:r>
            <a:endParaRPr lang="en-US" sz="2000" dirty="0">
              <a:latin typeface="Candara" panose="020E0502030303020204" pitchFamily="34" charset="0"/>
            </a:endParaRPr>
          </a:p>
          <a:p>
            <a:pPr marL="285750" indent="-285750">
              <a:buFont typeface="Arial" panose="020B0604020202020204" pitchFamily="34" charset="0"/>
              <a:buChar char="•"/>
            </a:pPr>
            <a:endParaRPr lang="en-US" sz="2000" dirty="0">
              <a:latin typeface="Candara" panose="020E0502030303020204" pitchFamily="34" charset="0"/>
            </a:endParaRPr>
          </a:p>
          <a:p>
            <a:pPr marL="285750" indent="-285750">
              <a:buFont typeface="Arial" panose="020B0604020202020204" pitchFamily="34" charset="0"/>
              <a:buChar char="•"/>
            </a:pPr>
            <a:r>
              <a:rPr lang="en-US" sz="2000" dirty="0">
                <a:latin typeface="Candara" panose="020E0502030303020204" pitchFamily="34" charset="0"/>
              </a:rPr>
              <a:t>Owner of 25 year old national sales and marketing organization.</a:t>
            </a:r>
          </a:p>
          <a:p>
            <a:pPr marL="285750" indent="-285750">
              <a:buFont typeface="Arial" panose="020B0604020202020204" pitchFamily="34" charset="0"/>
              <a:buChar char="•"/>
            </a:pPr>
            <a:endParaRPr lang="en-US" sz="2000" dirty="0">
              <a:latin typeface="Candara" panose="020E0502030303020204" pitchFamily="34" charset="0"/>
            </a:endParaRPr>
          </a:p>
          <a:p>
            <a:pPr marL="285750" indent="-285750">
              <a:buFont typeface="Arial" panose="020B0604020202020204" pitchFamily="34" charset="0"/>
              <a:buChar char="•"/>
            </a:pPr>
            <a:r>
              <a:rPr lang="en-US" sz="2000" dirty="0">
                <a:latin typeface="Candara" panose="020E0502030303020204" pitchFamily="34" charset="0"/>
              </a:rPr>
              <a:t>Senior Manager and Advisor for 3M,Pfzier, J&amp;J, Dow Chemical Safety </a:t>
            </a:r>
            <a:r>
              <a:rPr lang="en-US" sz="2000" dirty="0" err="1">
                <a:latin typeface="Candara" panose="020E0502030303020204" pitchFamily="34" charset="0"/>
              </a:rPr>
              <a:t>Kleen</a:t>
            </a:r>
            <a:r>
              <a:rPr lang="en-US" sz="2000" dirty="0">
                <a:latin typeface="Candara" panose="020E0502030303020204" pitchFamily="34" charset="0"/>
              </a:rPr>
              <a:t>, Bristol Myers, Bayer, American Home Products, Mondelez, Warner Lambert, </a:t>
            </a:r>
            <a:r>
              <a:rPr lang="en-US" sz="2000" dirty="0" err="1">
                <a:latin typeface="Candara" panose="020E0502030303020204" pitchFamily="34" charset="0"/>
              </a:rPr>
              <a:t>Beirsdorf</a:t>
            </a:r>
            <a:r>
              <a:rPr lang="en-US" sz="2000" dirty="0">
                <a:latin typeface="Candara" panose="020E0502030303020204" pitchFamily="34" charset="0"/>
              </a:rPr>
              <a:t>, General Mills, </a:t>
            </a:r>
            <a:r>
              <a:rPr lang="en-US" sz="2000" dirty="0" err="1">
                <a:latin typeface="Candara" panose="020E0502030303020204" pitchFamily="34" charset="0"/>
              </a:rPr>
              <a:t>ComplianceCorporation</a:t>
            </a:r>
            <a:r>
              <a:rPr lang="en-US" sz="2000" dirty="0">
                <a:latin typeface="Candara" panose="020E0502030303020204" pitchFamily="34" charset="0"/>
              </a:rPr>
              <a:t> of America, BMW, Mercedes Benz.</a:t>
            </a:r>
          </a:p>
          <a:p>
            <a:pPr marL="285750" indent="-285750">
              <a:buFont typeface="Arial" panose="020B0604020202020204" pitchFamily="34" charset="0"/>
              <a:buChar char="•"/>
            </a:pPr>
            <a:endParaRPr lang="en-US" sz="2000" dirty="0">
              <a:latin typeface="Candara" panose="020E0502030303020204" pitchFamily="34" charset="0"/>
            </a:endParaRPr>
          </a:p>
          <a:p>
            <a:pPr marL="285750" indent="-285750">
              <a:buFont typeface="Arial" panose="020B0604020202020204" pitchFamily="34" charset="0"/>
              <a:buChar char="•"/>
            </a:pPr>
            <a:r>
              <a:rPr lang="en-US" sz="2000" dirty="0">
                <a:latin typeface="Candara" panose="020E0502030303020204" pitchFamily="34" charset="0"/>
              </a:rPr>
              <a:t>Runs a successful multi-faceted enterprise that provides a wide range of creative and focused sales, marketing and business development support to renowned companies throughout the globe.</a:t>
            </a:r>
          </a:p>
          <a:p>
            <a:pPr lvl="1"/>
            <a:endParaRPr lang="en-US" sz="2000" dirty="0">
              <a:latin typeface="Candara" panose="020E0502030303020204" pitchFamily="34" charset="0"/>
            </a:endParaRPr>
          </a:p>
          <a:p>
            <a:pPr marL="285750" indent="-285750">
              <a:buFont typeface="Arial" panose="020B0604020202020204" pitchFamily="34" charset="0"/>
              <a:buChar char="•"/>
            </a:pPr>
            <a:endParaRPr lang="en-US" sz="2000" dirty="0">
              <a:latin typeface="Candara" panose="020E0502030303020204" pitchFamily="34" charset="0"/>
            </a:endParaRPr>
          </a:p>
          <a:p>
            <a:endParaRPr lang="en-US" sz="2000" dirty="0">
              <a:latin typeface="Candara" panose="020E0502030303020204" pitchFamily="34" charset="0"/>
            </a:endParaRPr>
          </a:p>
        </p:txBody>
      </p:sp>
      <p:pic>
        <p:nvPicPr>
          <p:cNvPr id="10" name="Picture 9">
            <a:extLst>
              <a:ext uri="{FF2B5EF4-FFF2-40B4-BE49-F238E27FC236}">
                <a16:creationId xmlns:a16="http://schemas.microsoft.com/office/drawing/2014/main" id="{3C2A41FB-CC73-49B9-A3FB-C60961EDA830}"/>
              </a:ext>
            </a:extLst>
          </p:cNvPr>
          <p:cNvPicPr>
            <a:picLocks noChangeAspect="1"/>
          </p:cNvPicPr>
          <p:nvPr/>
        </p:nvPicPr>
        <p:blipFill>
          <a:blip r:embed="rId2"/>
          <a:stretch>
            <a:fillRect/>
          </a:stretch>
        </p:blipFill>
        <p:spPr>
          <a:xfrm>
            <a:off x="9601200" y="5588945"/>
            <a:ext cx="1819354" cy="878615"/>
          </a:xfrm>
          <a:prstGeom prst="rect">
            <a:avLst/>
          </a:prstGeom>
          <a:ln>
            <a:solidFill>
              <a:schemeClr val="bg1"/>
            </a:solidFill>
          </a:ln>
        </p:spPr>
      </p:pic>
      <p:pic>
        <p:nvPicPr>
          <p:cNvPr id="4" name="Picture 3" descr="A close up of a sign&#10;&#10;Description generated with high confidence">
            <a:extLst>
              <a:ext uri="{FF2B5EF4-FFF2-40B4-BE49-F238E27FC236}">
                <a16:creationId xmlns:a16="http://schemas.microsoft.com/office/drawing/2014/main" id="{9A6FB878-BA91-4367-AB90-D59F543C011E}"/>
              </a:ext>
            </a:extLst>
          </p:cNvPr>
          <p:cNvPicPr>
            <a:picLocks noChangeAspect="1"/>
          </p:cNvPicPr>
          <p:nvPr/>
        </p:nvPicPr>
        <p:blipFill rotWithShape="1">
          <a:blip r:embed="rId3"/>
          <a:srcRect t="4656" b="1330"/>
          <a:stretch/>
        </p:blipFill>
        <p:spPr>
          <a:xfrm>
            <a:off x="105271" y="835249"/>
            <a:ext cx="3145786" cy="4421777"/>
          </a:xfrm>
          <a:prstGeom prst="rect">
            <a:avLst/>
          </a:prstGeom>
        </p:spPr>
      </p:pic>
    </p:spTree>
    <p:extLst>
      <p:ext uri="{BB962C8B-B14F-4D97-AF65-F5344CB8AC3E}">
        <p14:creationId xmlns:p14="http://schemas.microsoft.com/office/powerpoint/2010/main" val="617331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39577-4395-4DA3-BC6C-D8791BFCCD8B}"/>
              </a:ext>
            </a:extLst>
          </p:cNvPr>
          <p:cNvSpPr>
            <a:spLocks noGrp="1"/>
          </p:cNvSpPr>
          <p:nvPr>
            <p:ph type="title"/>
          </p:nvPr>
        </p:nvSpPr>
        <p:spPr/>
        <p:txBody>
          <a:bodyPr/>
          <a:lstStyle/>
          <a:p>
            <a:r>
              <a:rPr lang="en-US" dirty="0"/>
              <a:t>Imperial Dade</a:t>
            </a:r>
            <a:br>
              <a:rPr lang="en-US" dirty="0">
                <a:solidFill>
                  <a:schemeClr val="tx1"/>
                </a:solidFill>
                <a:latin typeface="+mj-ea"/>
                <a:cs typeface="+mj-ea"/>
              </a:rPr>
            </a:br>
            <a:r>
              <a:rPr lang="en-US" sz="1800" dirty="0"/>
              <a:t>Disposable &amp; Chemical Distributor</a:t>
            </a:r>
            <a:endParaRPr lang="en-US" dirty="0"/>
          </a:p>
        </p:txBody>
      </p:sp>
      <p:sp>
        <p:nvSpPr>
          <p:cNvPr id="3" name="Content Placeholder 2">
            <a:extLst>
              <a:ext uri="{FF2B5EF4-FFF2-40B4-BE49-F238E27FC236}">
                <a16:creationId xmlns:a16="http://schemas.microsoft.com/office/drawing/2014/main" id="{550AE09E-8005-40E3-AA4F-A12D6EB3B1EC}"/>
              </a:ext>
            </a:extLst>
          </p:cNvPr>
          <p:cNvSpPr>
            <a:spLocks noGrp="1"/>
          </p:cNvSpPr>
          <p:nvPr>
            <p:ph sz="half" idx="1"/>
          </p:nvPr>
        </p:nvSpPr>
        <p:spPr/>
        <p:txBody>
          <a:bodyPr/>
          <a:lstStyle/>
          <a:p>
            <a:r>
              <a:rPr lang="en-US" dirty="0"/>
              <a:t>They distribute to schools, restaurants and business offices</a:t>
            </a:r>
          </a:p>
          <a:p>
            <a:r>
              <a:rPr lang="en-US" dirty="0"/>
              <a:t>They</a:t>
            </a:r>
            <a:r>
              <a:rPr lang="en-US" dirty="0">
                <a:solidFill>
                  <a:srgbClr val="595959"/>
                </a:solidFill>
              </a:rPr>
              <a:t> now have a cruise ship side of their business</a:t>
            </a:r>
            <a:endParaRPr lang="en-US" dirty="0">
              <a:solidFill>
                <a:schemeClr val="tx1"/>
              </a:solidFill>
            </a:endParaRPr>
          </a:p>
          <a:p>
            <a:r>
              <a:rPr lang="en-US" dirty="0"/>
              <a:t>With the growing knowledge</a:t>
            </a:r>
            <a:r>
              <a:rPr lang="en-US" dirty="0">
                <a:solidFill>
                  <a:srgbClr val="595959"/>
                </a:solidFill>
              </a:rPr>
              <a:t> and need for these products, this is a perfect fit</a:t>
            </a:r>
            <a:endParaRPr lang="en-US" dirty="0">
              <a:solidFill>
                <a:schemeClr val="tx1"/>
              </a:solidFill>
            </a:endParaRPr>
          </a:p>
          <a:p>
            <a:endParaRPr lang="en-US" dirty="0"/>
          </a:p>
        </p:txBody>
      </p:sp>
      <p:pic>
        <p:nvPicPr>
          <p:cNvPr id="8" name="Content Placeholder 7">
            <a:extLst>
              <a:ext uri="{FF2B5EF4-FFF2-40B4-BE49-F238E27FC236}">
                <a16:creationId xmlns:a16="http://schemas.microsoft.com/office/drawing/2014/main" id="{1E31C5BC-08C8-4151-87B6-0C4EB912F0D4}"/>
              </a:ext>
            </a:extLst>
          </p:cNvPr>
          <p:cNvPicPr>
            <a:picLocks noGrp="1" noChangeAspect="1"/>
          </p:cNvPicPr>
          <p:nvPr>
            <p:ph sz="half" idx="2"/>
          </p:nvPr>
        </p:nvPicPr>
        <p:blipFill>
          <a:blip r:embed="rId2"/>
          <a:stretch>
            <a:fillRect/>
          </a:stretch>
        </p:blipFill>
        <p:spPr>
          <a:xfrm>
            <a:off x="8010143" y="868679"/>
            <a:ext cx="1264486" cy="2863935"/>
          </a:xfrm>
        </p:spPr>
      </p:pic>
      <p:pic>
        <p:nvPicPr>
          <p:cNvPr id="5" name="Picture 4">
            <a:extLst>
              <a:ext uri="{FF2B5EF4-FFF2-40B4-BE49-F238E27FC236}">
                <a16:creationId xmlns:a16="http://schemas.microsoft.com/office/drawing/2014/main" id="{20C196EB-82CB-4751-AD45-FFE572E0401B}"/>
              </a:ext>
            </a:extLst>
          </p:cNvPr>
          <p:cNvPicPr>
            <a:picLocks noChangeAspect="1"/>
          </p:cNvPicPr>
          <p:nvPr/>
        </p:nvPicPr>
        <p:blipFill>
          <a:blip r:embed="rId3"/>
          <a:stretch>
            <a:fillRect/>
          </a:stretch>
        </p:blipFill>
        <p:spPr>
          <a:xfrm>
            <a:off x="939710" y="1276241"/>
            <a:ext cx="1573898" cy="1247775"/>
          </a:xfrm>
          <a:prstGeom prst="rect">
            <a:avLst/>
          </a:prstGeom>
        </p:spPr>
      </p:pic>
      <p:pic>
        <p:nvPicPr>
          <p:cNvPr id="6" name="Picture 5">
            <a:extLst>
              <a:ext uri="{FF2B5EF4-FFF2-40B4-BE49-F238E27FC236}">
                <a16:creationId xmlns:a16="http://schemas.microsoft.com/office/drawing/2014/main" id="{CC6F8391-CBD0-441C-B00A-25AAE245F4C3}"/>
              </a:ext>
            </a:extLst>
          </p:cNvPr>
          <p:cNvPicPr>
            <a:picLocks noChangeAspect="1"/>
          </p:cNvPicPr>
          <p:nvPr/>
        </p:nvPicPr>
        <p:blipFill>
          <a:blip r:embed="rId4"/>
          <a:stretch>
            <a:fillRect/>
          </a:stretch>
        </p:blipFill>
        <p:spPr>
          <a:xfrm>
            <a:off x="753648" y="4713611"/>
            <a:ext cx="1946022" cy="939786"/>
          </a:xfrm>
          <a:prstGeom prst="rect">
            <a:avLst/>
          </a:prstGeom>
          <a:ln>
            <a:solidFill>
              <a:schemeClr val="bg1"/>
            </a:solidFill>
          </a:ln>
        </p:spPr>
      </p:pic>
      <p:pic>
        <p:nvPicPr>
          <p:cNvPr id="10" name="Picture 9">
            <a:extLst>
              <a:ext uri="{FF2B5EF4-FFF2-40B4-BE49-F238E27FC236}">
                <a16:creationId xmlns:a16="http://schemas.microsoft.com/office/drawing/2014/main" id="{D005F7EC-1F24-4635-820F-76CA74A89EF8}"/>
              </a:ext>
            </a:extLst>
          </p:cNvPr>
          <p:cNvPicPr>
            <a:picLocks noChangeAspect="1"/>
          </p:cNvPicPr>
          <p:nvPr/>
        </p:nvPicPr>
        <p:blipFill>
          <a:blip r:embed="rId5"/>
          <a:stretch>
            <a:fillRect/>
          </a:stretch>
        </p:blipFill>
        <p:spPr>
          <a:xfrm>
            <a:off x="10182643" y="2387992"/>
            <a:ext cx="1214788" cy="2282734"/>
          </a:xfrm>
          <a:prstGeom prst="rect">
            <a:avLst/>
          </a:prstGeom>
        </p:spPr>
      </p:pic>
      <p:pic>
        <p:nvPicPr>
          <p:cNvPr id="12" name="Picture 11">
            <a:extLst>
              <a:ext uri="{FF2B5EF4-FFF2-40B4-BE49-F238E27FC236}">
                <a16:creationId xmlns:a16="http://schemas.microsoft.com/office/drawing/2014/main" id="{C7E6C855-E52A-42EC-A1A7-67D237A118C9}"/>
              </a:ext>
            </a:extLst>
          </p:cNvPr>
          <p:cNvPicPr>
            <a:picLocks noChangeAspect="1"/>
          </p:cNvPicPr>
          <p:nvPr/>
        </p:nvPicPr>
        <p:blipFill>
          <a:blip r:embed="rId6"/>
          <a:stretch>
            <a:fillRect/>
          </a:stretch>
        </p:blipFill>
        <p:spPr>
          <a:xfrm>
            <a:off x="7726862" y="4089585"/>
            <a:ext cx="2071551" cy="1635435"/>
          </a:xfrm>
          <a:prstGeom prst="rect">
            <a:avLst/>
          </a:prstGeom>
        </p:spPr>
      </p:pic>
    </p:spTree>
    <p:extLst>
      <p:ext uri="{BB962C8B-B14F-4D97-AF65-F5344CB8AC3E}">
        <p14:creationId xmlns:p14="http://schemas.microsoft.com/office/powerpoint/2010/main" val="1027448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750A-438A-48F3-939C-EB560A915C69}"/>
              </a:ext>
            </a:extLst>
          </p:cNvPr>
          <p:cNvSpPr>
            <a:spLocks noGrp="1"/>
          </p:cNvSpPr>
          <p:nvPr>
            <p:ph type="title"/>
          </p:nvPr>
        </p:nvSpPr>
        <p:spPr/>
        <p:txBody>
          <a:bodyPr/>
          <a:lstStyle/>
          <a:p>
            <a:r>
              <a:rPr lang="en-US" sz="4400" dirty="0"/>
              <a:t>TriMark</a:t>
            </a:r>
            <a:br>
              <a:rPr lang="en-US" dirty="0"/>
            </a:br>
            <a:r>
              <a:rPr lang="en-US" sz="1800" dirty="0"/>
              <a:t>Restaurant Equipment</a:t>
            </a:r>
          </a:p>
        </p:txBody>
      </p:sp>
      <p:sp>
        <p:nvSpPr>
          <p:cNvPr id="3" name="Content Placeholder 2">
            <a:extLst>
              <a:ext uri="{FF2B5EF4-FFF2-40B4-BE49-F238E27FC236}">
                <a16:creationId xmlns:a16="http://schemas.microsoft.com/office/drawing/2014/main" id="{18AD4B0A-0161-448D-95C8-496AC885A9A3}"/>
              </a:ext>
            </a:extLst>
          </p:cNvPr>
          <p:cNvSpPr>
            <a:spLocks noGrp="1"/>
          </p:cNvSpPr>
          <p:nvPr>
            <p:ph sz="half" idx="1"/>
          </p:nvPr>
        </p:nvSpPr>
        <p:spPr/>
        <p:txBody>
          <a:bodyPr/>
          <a:lstStyle/>
          <a:p>
            <a:r>
              <a:rPr lang="en-US" dirty="0"/>
              <a:t>Creating a </a:t>
            </a:r>
            <a:r>
              <a:rPr lang="en-US" dirty="0" err="1"/>
              <a:t>WorkCare</a:t>
            </a:r>
            <a:r>
              <a:rPr lang="en-US" dirty="0"/>
              <a:t> program directed towards the Foodservice market.</a:t>
            </a:r>
          </a:p>
          <a:p>
            <a:r>
              <a:rPr lang="en-US" dirty="0"/>
              <a:t>Foodservice workers expose their skin to several chemicals/sanitizers that dry out hands, arms, etc.</a:t>
            </a:r>
          </a:p>
          <a:p>
            <a:r>
              <a:rPr lang="en-US" dirty="0"/>
              <a:t>There is a demand for products to alleviate skin conditions derived from working in a Foodservice environment.</a:t>
            </a:r>
          </a:p>
          <a:p>
            <a:r>
              <a:rPr lang="en-US" dirty="0"/>
              <a:t>TriMark is among the first to have an interest in a program targeting these consumers.</a:t>
            </a:r>
          </a:p>
        </p:txBody>
      </p:sp>
      <p:pic>
        <p:nvPicPr>
          <p:cNvPr id="6" name="Content Placeholder 5">
            <a:extLst>
              <a:ext uri="{FF2B5EF4-FFF2-40B4-BE49-F238E27FC236}">
                <a16:creationId xmlns:a16="http://schemas.microsoft.com/office/drawing/2014/main" id="{F2B3A7A6-B99C-4A01-B23D-4F7EF887AB6A}"/>
              </a:ext>
            </a:extLst>
          </p:cNvPr>
          <p:cNvPicPr>
            <a:picLocks noGrp="1" noChangeAspect="1"/>
          </p:cNvPicPr>
          <p:nvPr>
            <p:ph sz="half" idx="2"/>
          </p:nvPr>
        </p:nvPicPr>
        <p:blipFill>
          <a:blip r:embed="rId2"/>
          <a:stretch>
            <a:fillRect/>
          </a:stretch>
        </p:blipFill>
        <p:spPr>
          <a:xfrm>
            <a:off x="7967413" y="1991591"/>
            <a:ext cx="1390876" cy="780842"/>
          </a:xfrm>
        </p:spPr>
      </p:pic>
      <p:pic>
        <p:nvPicPr>
          <p:cNvPr id="8" name="Picture 7">
            <a:extLst>
              <a:ext uri="{FF2B5EF4-FFF2-40B4-BE49-F238E27FC236}">
                <a16:creationId xmlns:a16="http://schemas.microsoft.com/office/drawing/2014/main" id="{B8CC8DAF-EA9E-475E-9C4E-1D7FA5D1668B}"/>
              </a:ext>
            </a:extLst>
          </p:cNvPr>
          <p:cNvPicPr>
            <a:picLocks noChangeAspect="1"/>
          </p:cNvPicPr>
          <p:nvPr/>
        </p:nvPicPr>
        <p:blipFill>
          <a:blip r:embed="rId3"/>
          <a:stretch>
            <a:fillRect/>
          </a:stretch>
        </p:blipFill>
        <p:spPr>
          <a:xfrm>
            <a:off x="9983071" y="1339596"/>
            <a:ext cx="1030224" cy="2084832"/>
          </a:xfrm>
          <a:prstGeom prst="rect">
            <a:avLst/>
          </a:prstGeom>
        </p:spPr>
      </p:pic>
      <p:pic>
        <p:nvPicPr>
          <p:cNvPr id="10" name="Picture 9">
            <a:extLst>
              <a:ext uri="{FF2B5EF4-FFF2-40B4-BE49-F238E27FC236}">
                <a16:creationId xmlns:a16="http://schemas.microsoft.com/office/drawing/2014/main" id="{886F211E-6843-438A-A075-C11F5B814A48}"/>
              </a:ext>
            </a:extLst>
          </p:cNvPr>
          <p:cNvPicPr>
            <a:picLocks noChangeAspect="1"/>
          </p:cNvPicPr>
          <p:nvPr/>
        </p:nvPicPr>
        <p:blipFill>
          <a:blip r:embed="rId4"/>
          <a:stretch>
            <a:fillRect/>
          </a:stretch>
        </p:blipFill>
        <p:spPr>
          <a:xfrm>
            <a:off x="9802745" y="4366102"/>
            <a:ext cx="1390876" cy="593766"/>
          </a:xfrm>
          <a:prstGeom prst="rect">
            <a:avLst/>
          </a:prstGeom>
        </p:spPr>
      </p:pic>
      <p:pic>
        <p:nvPicPr>
          <p:cNvPr id="12" name="Picture 11">
            <a:extLst>
              <a:ext uri="{FF2B5EF4-FFF2-40B4-BE49-F238E27FC236}">
                <a16:creationId xmlns:a16="http://schemas.microsoft.com/office/drawing/2014/main" id="{5655A627-A617-47E0-A6F7-8C87E6EA5C78}"/>
              </a:ext>
            </a:extLst>
          </p:cNvPr>
          <p:cNvPicPr>
            <a:picLocks noChangeAspect="1"/>
          </p:cNvPicPr>
          <p:nvPr/>
        </p:nvPicPr>
        <p:blipFill>
          <a:blip r:embed="rId5"/>
          <a:stretch>
            <a:fillRect/>
          </a:stretch>
        </p:blipFill>
        <p:spPr>
          <a:xfrm>
            <a:off x="8181826" y="3194091"/>
            <a:ext cx="962049" cy="2530929"/>
          </a:xfrm>
          <a:prstGeom prst="rect">
            <a:avLst/>
          </a:prstGeom>
        </p:spPr>
      </p:pic>
      <p:pic>
        <p:nvPicPr>
          <p:cNvPr id="14" name="Picture 13">
            <a:extLst>
              <a:ext uri="{FF2B5EF4-FFF2-40B4-BE49-F238E27FC236}">
                <a16:creationId xmlns:a16="http://schemas.microsoft.com/office/drawing/2014/main" id="{8F1333C3-3B18-43A8-AA75-20D7A6071ABB}"/>
              </a:ext>
            </a:extLst>
          </p:cNvPr>
          <p:cNvPicPr>
            <a:picLocks noChangeAspect="1"/>
          </p:cNvPicPr>
          <p:nvPr/>
        </p:nvPicPr>
        <p:blipFill>
          <a:blip r:embed="rId6"/>
          <a:stretch>
            <a:fillRect/>
          </a:stretch>
        </p:blipFill>
        <p:spPr>
          <a:xfrm>
            <a:off x="939710" y="1276241"/>
            <a:ext cx="1573898" cy="1247775"/>
          </a:xfrm>
          <a:prstGeom prst="rect">
            <a:avLst/>
          </a:prstGeom>
        </p:spPr>
      </p:pic>
      <p:pic>
        <p:nvPicPr>
          <p:cNvPr id="16" name="Picture 15">
            <a:extLst>
              <a:ext uri="{FF2B5EF4-FFF2-40B4-BE49-F238E27FC236}">
                <a16:creationId xmlns:a16="http://schemas.microsoft.com/office/drawing/2014/main" id="{649637CD-D0C4-45E7-A24C-C86D0BF9E712}"/>
              </a:ext>
            </a:extLst>
          </p:cNvPr>
          <p:cNvPicPr>
            <a:picLocks noChangeAspect="1"/>
          </p:cNvPicPr>
          <p:nvPr/>
        </p:nvPicPr>
        <p:blipFill>
          <a:blip r:embed="rId7"/>
          <a:stretch>
            <a:fillRect/>
          </a:stretch>
        </p:blipFill>
        <p:spPr>
          <a:xfrm>
            <a:off x="753648" y="4713611"/>
            <a:ext cx="1946022" cy="939786"/>
          </a:xfrm>
          <a:prstGeom prst="rect">
            <a:avLst/>
          </a:prstGeom>
          <a:ln>
            <a:solidFill>
              <a:schemeClr val="bg1"/>
            </a:solidFill>
          </a:ln>
        </p:spPr>
      </p:pic>
    </p:spTree>
    <p:extLst>
      <p:ext uri="{BB962C8B-B14F-4D97-AF65-F5344CB8AC3E}">
        <p14:creationId xmlns:p14="http://schemas.microsoft.com/office/powerpoint/2010/main" val="1699262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49AD-45B0-4974-828C-3251A2140733}"/>
              </a:ext>
            </a:extLst>
          </p:cNvPr>
          <p:cNvSpPr>
            <a:spLocks noGrp="1"/>
          </p:cNvSpPr>
          <p:nvPr>
            <p:ph type="title"/>
          </p:nvPr>
        </p:nvSpPr>
        <p:spPr/>
        <p:txBody>
          <a:bodyPr>
            <a:normAutofit/>
          </a:bodyPr>
          <a:lstStyle/>
          <a:p>
            <a:r>
              <a:rPr lang="en-US" dirty="0"/>
              <a:t>Southern Refreshments</a:t>
            </a:r>
            <a:br>
              <a:rPr lang="en-US" dirty="0"/>
            </a:br>
            <a:r>
              <a:rPr lang="en-US" sz="1800" dirty="0"/>
              <a:t>Micro Market</a:t>
            </a:r>
          </a:p>
        </p:txBody>
      </p:sp>
      <p:sp>
        <p:nvSpPr>
          <p:cNvPr id="3" name="Content Placeholder 2">
            <a:extLst>
              <a:ext uri="{FF2B5EF4-FFF2-40B4-BE49-F238E27FC236}">
                <a16:creationId xmlns:a16="http://schemas.microsoft.com/office/drawing/2014/main" id="{92095B8A-A318-4520-AE69-37B762EBB992}"/>
              </a:ext>
            </a:extLst>
          </p:cNvPr>
          <p:cNvSpPr>
            <a:spLocks noGrp="1"/>
          </p:cNvSpPr>
          <p:nvPr>
            <p:ph sz="half" idx="1"/>
          </p:nvPr>
        </p:nvSpPr>
        <p:spPr/>
        <p:txBody>
          <a:bodyPr/>
          <a:lstStyle/>
          <a:p>
            <a:r>
              <a:rPr lang="en-US" dirty="0"/>
              <a:t>Micro Markets are emerging as one of the fastest growing segments in Foodservice and Healthcare.</a:t>
            </a:r>
          </a:p>
          <a:p>
            <a:r>
              <a:rPr lang="en-US" dirty="0"/>
              <a:t>Lotions and skincare are among the most requested items that do not currently exist in the micro market segment.</a:t>
            </a:r>
          </a:p>
          <a:p>
            <a:r>
              <a:rPr lang="en-US" dirty="0"/>
              <a:t>Southern Refreshments, one of the largest distributors in the Southeast, has signed on to begin a program.</a:t>
            </a:r>
          </a:p>
        </p:txBody>
      </p:sp>
      <p:pic>
        <p:nvPicPr>
          <p:cNvPr id="8" name="Content Placeholder 7">
            <a:extLst>
              <a:ext uri="{FF2B5EF4-FFF2-40B4-BE49-F238E27FC236}">
                <a16:creationId xmlns:a16="http://schemas.microsoft.com/office/drawing/2014/main" id="{D4C3D5D9-3333-414A-A643-400B7AF93829}"/>
              </a:ext>
            </a:extLst>
          </p:cNvPr>
          <p:cNvPicPr>
            <a:picLocks noGrp="1" noChangeAspect="1"/>
          </p:cNvPicPr>
          <p:nvPr>
            <p:ph sz="half" idx="2"/>
          </p:nvPr>
        </p:nvPicPr>
        <p:blipFill>
          <a:blip r:embed="rId2"/>
          <a:stretch>
            <a:fillRect/>
          </a:stretch>
        </p:blipFill>
        <p:spPr>
          <a:xfrm>
            <a:off x="7587157" y="1301713"/>
            <a:ext cx="873149" cy="2073729"/>
          </a:xfrm>
        </p:spPr>
      </p:pic>
      <p:pic>
        <p:nvPicPr>
          <p:cNvPr id="5" name="Picture 4">
            <a:extLst>
              <a:ext uri="{FF2B5EF4-FFF2-40B4-BE49-F238E27FC236}">
                <a16:creationId xmlns:a16="http://schemas.microsoft.com/office/drawing/2014/main" id="{08F0E7E4-C9AD-481A-BAE4-6E3FCC403472}"/>
              </a:ext>
            </a:extLst>
          </p:cNvPr>
          <p:cNvPicPr>
            <a:picLocks noChangeAspect="1"/>
          </p:cNvPicPr>
          <p:nvPr/>
        </p:nvPicPr>
        <p:blipFill>
          <a:blip r:embed="rId3"/>
          <a:stretch>
            <a:fillRect/>
          </a:stretch>
        </p:blipFill>
        <p:spPr>
          <a:xfrm>
            <a:off x="939710" y="1276241"/>
            <a:ext cx="1573898" cy="1247775"/>
          </a:xfrm>
          <a:prstGeom prst="rect">
            <a:avLst/>
          </a:prstGeom>
        </p:spPr>
      </p:pic>
      <p:pic>
        <p:nvPicPr>
          <p:cNvPr id="6" name="Picture 5">
            <a:extLst>
              <a:ext uri="{FF2B5EF4-FFF2-40B4-BE49-F238E27FC236}">
                <a16:creationId xmlns:a16="http://schemas.microsoft.com/office/drawing/2014/main" id="{6CA0E101-96BD-4D38-9733-3B65230EE161}"/>
              </a:ext>
            </a:extLst>
          </p:cNvPr>
          <p:cNvPicPr>
            <a:picLocks noChangeAspect="1"/>
          </p:cNvPicPr>
          <p:nvPr/>
        </p:nvPicPr>
        <p:blipFill>
          <a:blip r:embed="rId4"/>
          <a:stretch>
            <a:fillRect/>
          </a:stretch>
        </p:blipFill>
        <p:spPr>
          <a:xfrm>
            <a:off x="753648" y="4713611"/>
            <a:ext cx="1946022" cy="939786"/>
          </a:xfrm>
          <a:prstGeom prst="rect">
            <a:avLst/>
          </a:prstGeom>
          <a:ln>
            <a:solidFill>
              <a:schemeClr val="bg1"/>
            </a:solidFill>
          </a:ln>
        </p:spPr>
      </p:pic>
      <p:pic>
        <p:nvPicPr>
          <p:cNvPr id="10" name="Picture 9">
            <a:extLst>
              <a:ext uri="{FF2B5EF4-FFF2-40B4-BE49-F238E27FC236}">
                <a16:creationId xmlns:a16="http://schemas.microsoft.com/office/drawing/2014/main" id="{F48318D8-DAFF-40D0-91C7-BF09C1D4E61E}"/>
              </a:ext>
            </a:extLst>
          </p:cNvPr>
          <p:cNvPicPr>
            <a:picLocks noChangeAspect="1"/>
          </p:cNvPicPr>
          <p:nvPr/>
        </p:nvPicPr>
        <p:blipFill>
          <a:blip r:embed="rId5"/>
          <a:stretch>
            <a:fillRect/>
          </a:stretch>
        </p:blipFill>
        <p:spPr>
          <a:xfrm>
            <a:off x="10421843" y="1438166"/>
            <a:ext cx="977900" cy="2171700"/>
          </a:xfrm>
          <a:prstGeom prst="rect">
            <a:avLst/>
          </a:prstGeom>
        </p:spPr>
      </p:pic>
      <p:pic>
        <p:nvPicPr>
          <p:cNvPr id="12" name="Picture 11">
            <a:extLst>
              <a:ext uri="{FF2B5EF4-FFF2-40B4-BE49-F238E27FC236}">
                <a16:creationId xmlns:a16="http://schemas.microsoft.com/office/drawing/2014/main" id="{24173BC2-9AB3-437B-98AA-9B752943CC6F}"/>
              </a:ext>
            </a:extLst>
          </p:cNvPr>
          <p:cNvPicPr>
            <a:picLocks noChangeAspect="1"/>
          </p:cNvPicPr>
          <p:nvPr/>
        </p:nvPicPr>
        <p:blipFill>
          <a:blip r:embed="rId6"/>
          <a:stretch>
            <a:fillRect/>
          </a:stretch>
        </p:blipFill>
        <p:spPr>
          <a:xfrm>
            <a:off x="8870233" y="2524016"/>
            <a:ext cx="1350688" cy="1877786"/>
          </a:xfrm>
          <a:prstGeom prst="rect">
            <a:avLst/>
          </a:prstGeom>
        </p:spPr>
      </p:pic>
      <p:pic>
        <p:nvPicPr>
          <p:cNvPr id="14" name="Picture 13">
            <a:extLst>
              <a:ext uri="{FF2B5EF4-FFF2-40B4-BE49-F238E27FC236}">
                <a16:creationId xmlns:a16="http://schemas.microsoft.com/office/drawing/2014/main" id="{BA216BB6-2167-4588-AA61-0966B404891F}"/>
              </a:ext>
            </a:extLst>
          </p:cNvPr>
          <p:cNvPicPr>
            <a:picLocks noChangeAspect="1"/>
          </p:cNvPicPr>
          <p:nvPr/>
        </p:nvPicPr>
        <p:blipFill>
          <a:blip r:embed="rId7"/>
          <a:stretch>
            <a:fillRect/>
          </a:stretch>
        </p:blipFill>
        <p:spPr>
          <a:xfrm>
            <a:off x="7587157" y="4000500"/>
            <a:ext cx="1235039" cy="1820618"/>
          </a:xfrm>
          <a:prstGeom prst="rect">
            <a:avLst/>
          </a:prstGeom>
        </p:spPr>
      </p:pic>
      <p:pic>
        <p:nvPicPr>
          <p:cNvPr id="18" name="Picture 17">
            <a:extLst>
              <a:ext uri="{FF2B5EF4-FFF2-40B4-BE49-F238E27FC236}">
                <a16:creationId xmlns:a16="http://schemas.microsoft.com/office/drawing/2014/main" id="{03749683-54CB-4BD4-BF46-1AA965CC6FB7}"/>
              </a:ext>
            </a:extLst>
          </p:cNvPr>
          <p:cNvPicPr>
            <a:picLocks noChangeAspect="1"/>
          </p:cNvPicPr>
          <p:nvPr/>
        </p:nvPicPr>
        <p:blipFill>
          <a:blip r:embed="rId8"/>
          <a:stretch>
            <a:fillRect/>
          </a:stretch>
        </p:blipFill>
        <p:spPr>
          <a:xfrm>
            <a:off x="10104343" y="4000500"/>
            <a:ext cx="1295400" cy="2171700"/>
          </a:xfrm>
          <a:prstGeom prst="rect">
            <a:avLst/>
          </a:prstGeom>
        </p:spPr>
      </p:pic>
    </p:spTree>
    <p:extLst>
      <p:ext uri="{BB962C8B-B14F-4D97-AF65-F5344CB8AC3E}">
        <p14:creationId xmlns:p14="http://schemas.microsoft.com/office/powerpoint/2010/main" val="705543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39577-4395-4DA3-BC6C-D8791BFCCD8B}"/>
              </a:ext>
            </a:extLst>
          </p:cNvPr>
          <p:cNvSpPr>
            <a:spLocks noGrp="1"/>
          </p:cNvSpPr>
          <p:nvPr>
            <p:ph type="title"/>
          </p:nvPr>
        </p:nvSpPr>
        <p:spPr/>
        <p:txBody>
          <a:bodyPr/>
          <a:lstStyle/>
          <a:p>
            <a:r>
              <a:rPr lang="en-US" dirty="0"/>
              <a:t>New Project</a:t>
            </a:r>
            <a:br>
              <a:rPr lang="en-US" dirty="0"/>
            </a:br>
            <a:r>
              <a:rPr lang="en-US" sz="1800" dirty="0"/>
              <a:t>Tattoo Aftercare Kit</a:t>
            </a:r>
          </a:p>
        </p:txBody>
      </p:sp>
      <p:sp>
        <p:nvSpPr>
          <p:cNvPr id="3" name="Content Placeholder 2">
            <a:extLst>
              <a:ext uri="{FF2B5EF4-FFF2-40B4-BE49-F238E27FC236}">
                <a16:creationId xmlns:a16="http://schemas.microsoft.com/office/drawing/2014/main" id="{550AE09E-8005-40E3-AA4F-A12D6EB3B1EC}"/>
              </a:ext>
            </a:extLst>
          </p:cNvPr>
          <p:cNvSpPr>
            <a:spLocks noGrp="1"/>
          </p:cNvSpPr>
          <p:nvPr>
            <p:ph sz="half" idx="1"/>
          </p:nvPr>
        </p:nvSpPr>
        <p:spPr/>
        <p:txBody>
          <a:bodyPr/>
          <a:lstStyle/>
          <a:p>
            <a:r>
              <a:rPr lang="en-US" dirty="0"/>
              <a:t>Aquaphor and </a:t>
            </a:r>
            <a:r>
              <a:rPr lang="en-US" dirty="0" err="1"/>
              <a:t>Eucerin</a:t>
            </a:r>
            <a:r>
              <a:rPr lang="en-US" dirty="0"/>
              <a:t> are THE most recommended items for Tattoo Aftercare.</a:t>
            </a:r>
          </a:p>
          <a:p>
            <a:r>
              <a:rPr lang="en-US" dirty="0"/>
              <a:t>45 million people have at least one tattoo.</a:t>
            </a:r>
          </a:p>
          <a:p>
            <a:r>
              <a:rPr lang="en-US" dirty="0"/>
              <a:t>Tattooing continues to be a growing industry.</a:t>
            </a:r>
          </a:p>
          <a:p>
            <a:r>
              <a:rPr lang="en-US" dirty="0"/>
              <a:t>Demands for a complete aftercare kit are high.</a:t>
            </a:r>
          </a:p>
        </p:txBody>
      </p:sp>
      <p:pic>
        <p:nvPicPr>
          <p:cNvPr id="8" name="Content Placeholder 7">
            <a:extLst>
              <a:ext uri="{FF2B5EF4-FFF2-40B4-BE49-F238E27FC236}">
                <a16:creationId xmlns:a16="http://schemas.microsoft.com/office/drawing/2014/main" id="{1E31C5BC-08C8-4151-87B6-0C4EB912F0D4}"/>
              </a:ext>
            </a:extLst>
          </p:cNvPr>
          <p:cNvPicPr>
            <a:picLocks noGrp="1" noChangeAspect="1"/>
          </p:cNvPicPr>
          <p:nvPr>
            <p:ph sz="half" idx="2"/>
          </p:nvPr>
        </p:nvPicPr>
        <p:blipFill>
          <a:blip r:embed="rId2"/>
          <a:stretch>
            <a:fillRect/>
          </a:stretch>
        </p:blipFill>
        <p:spPr>
          <a:xfrm>
            <a:off x="8010143" y="868679"/>
            <a:ext cx="1264486" cy="2863935"/>
          </a:xfrm>
        </p:spPr>
      </p:pic>
      <p:pic>
        <p:nvPicPr>
          <p:cNvPr id="5" name="Picture 4">
            <a:extLst>
              <a:ext uri="{FF2B5EF4-FFF2-40B4-BE49-F238E27FC236}">
                <a16:creationId xmlns:a16="http://schemas.microsoft.com/office/drawing/2014/main" id="{20C196EB-82CB-4751-AD45-FFE572E0401B}"/>
              </a:ext>
            </a:extLst>
          </p:cNvPr>
          <p:cNvPicPr>
            <a:picLocks noChangeAspect="1"/>
          </p:cNvPicPr>
          <p:nvPr/>
        </p:nvPicPr>
        <p:blipFill>
          <a:blip r:embed="rId3"/>
          <a:stretch>
            <a:fillRect/>
          </a:stretch>
        </p:blipFill>
        <p:spPr>
          <a:xfrm>
            <a:off x="919642" y="1276241"/>
            <a:ext cx="1573898" cy="1247775"/>
          </a:xfrm>
          <a:prstGeom prst="rect">
            <a:avLst/>
          </a:prstGeom>
        </p:spPr>
      </p:pic>
      <p:pic>
        <p:nvPicPr>
          <p:cNvPr id="6" name="Picture 5">
            <a:extLst>
              <a:ext uri="{FF2B5EF4-FFF2-40B4-BE49-F238E27FC236}">
                <a16:creationId xmlns:a16="http://schemas.microsoft.com/office/drawing/2014/main" id="{CC6F8391-CBD0-441C-B00A-25AAE245F4C3}"/>
              </a:ext>
            </a:extLst>
          </p:cNvPr>
          <p:cNvPicPr>
            <a:picLocks noChangeAspect="1"/>
          </p:cNvPicPr>
          <p:nvPr/>
        </p:nvPicPr>
        <p:blipFill>
          <a:blip r:embed="rId4"/>
          <a:stretch>
            <a:fillRect/>
          </a:stretch>
        </p:blipFill>
        <p:spPr>
          <a:xfrm>
            <a:off x="753648" y="4713611"/>
            <a:ext cx="1946022" cy="939786"/>
          </a:xfrm>
          <a:prstGeom prst="rect">
            <a:avLst/>
          </a:prstGeom>
          <a:ln>
            <a:solidFill>
              <a:schemeClr val="bg1"/>
            </a:solidFill>
          </a:ln>
        </p:spPr>
      </p:pic>
      <p:pic>
        <p:nvPicPr>
          <p:cNvPr id="10" name="Picture 9">
            <a:extLst>
              <a:ext uri="{FF2B5EF4-FFF2-40B4-BE49-F238E27FC236}">
                <a16:creationId xmlns:a16="http://schemas.microsoft.com/office/drawing/2014/main" id="{D005F7EC-1F24-4635-820F-76CA74A89EF8}"/>
              </a:ext>
            </a:extLst>
          </p:cNvPr>
          <p:cNvPicPr>
            <a:picLocks noChangeAspect="1"/>
          </p:cNvPicPr>
          <p:nvPr/>
        </p:nvPicPr>
        <p:blipFill>
          <a:blip r:embed="rId5"/>
          <a:stretch>
            <a:fillRect/>
          </a:stretch>
        </p:blipFill>
        <p:spPr>
          <a:xfrm>
            <a:off x="10182643" y="2387992"/>
            <a:ext cx="1214788" cy="2282734"/>
          </a:xfrm>
          <a:prstGeom prst="rect">
            <a:avLst/>
          </a:prstGeom>
        </p:spPr>
      </p:pic>
      <p:pic>
        <p:nvPicPr>
          <p:cNvPr id="12" name="Picture 11">
            <a:extLst>
              <a:ext uri="{FF2B5EF4-FFF2-40B4-BE49-F238E27FC236}">
                <a16:creationId xmlns:a16="http://schemas.microsoft.com/office/drawing/2014/main" id="{C7E6C855-E52A-42EC-A1A7-67D237A118C9}"/>
              </a:ext>
            </a:extLst>
          </p:cNvPr>
          <p:cNvPicPr>
            <a:picLocks noChangeAspect="1"/>
          </p:cNvPicPr>
          <p:nvPr/>
        </p:nvPicPr>
        <p:blipFill>
          <a:blip r:embed="rId6"/>
          <a:stretch>
            <a:fillRect/>
          </a:stretch>
        </p:blipFill>
        <p:spPr>
          <a:xfrm>
            <a:off x="7726862" y="4089585"/>
            <a:ext cx="2071551" cy="1635435"/>
          </a:xfrm>
          <a:prstGeom prst="rect">
            <a:avLst/>
          </a:prstGeom>
        </p:spPr>
      </p:pic>
    </p:spTree>
    <p:extLst>
      <p:ext uri="{BB962C8B-B14F-4D97-AF65-F5344CB8AC3E}">
        <p14:creationId xmlns:p14="http://schemas.microsoft.com/office/powerpoint/2010/main" val="2181464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BA977-95B9-4558-BD24-972E0778FD5A}"/>
              </a:ext>
            </a:extLst>
          </p:cNvPr>
          <p:cNvSpPr>
            <a:spLocks noGrp="1"/>
          </p:cNvSpPr>
          <p:nvPr>
            <p:ph type="ctrTitle"/>
          </p:nvPr>
        </p:nvSpPr>
        <p:spPr/>
        <p:txBody>
          <a:bodyPr/>
          <a:lstStyle/>
          <a:p>
            <a:r>
              <a:rPr lang="en-US" sz="3600" dirty="0"/>
              <a:t>Brand Management Associates, Inc.</a:t>
            </a:r>
            <a:endParaRPr lang="en-US" dirty="0"/>
          </a:p>
        </p:txBody>
      </p:sp>
      <p:sp>
        <p:nvSpPr>
          <p:cNvPr id="3" name="Subtitle 2">
            <a:extLst>
              <a:ext uri="{FF2B5EF4-FFF2-40B4-BE49-F238E27FC236}">
                <a16:creationId xmlns:a16="http://schemas.microsoft.com/office/drawing/2014/main" id="{7AFD8505-30AF-4E02-B755-20AEA0947D54}"/>
              </a:ext>
            </a:extLst>
          </p:cNvPr>
          <p:cNvSpPr>
            <a:spLocks noGrp="1"/>
          </p:cNvSpPr>
          <p:nvPr>
            <p:ph type="subTitle" idx="1"/>
          </p:nvPr>
        </p:nvSpPr>
        <p:spPr/>
        <p:txBody>
          <a:bodyPr>
            <a:normAutofit/>
          </a:bodyPr>
          <a:lstStyle/>
          <a:p>
            <a:r>
              <a:rPr lang="en-US" dirty="0"/>
              <a:t>Jerry Waite</a:t>
            </a:r>
          </a:p>
          <a:p>
            <a:r>
              <a:rPr lang="en-US" dirty="0"/>
              <a:t>Medical Account Manager</a:t>
            </a:r>
          </a:p>
        </p:txBody>
      </p:sp>
      <p:pic>
        <p:nvPicPr>
          <p:cNvPr id="5" name="Picture 4">
            <a:extLst>
              <a:ext uri="{FF2B5EF4-FFF2-40B4-BE49-F238E27FC236}">
                <a16:creationId xmlns:a16="http://schemas.microsoft.com/office/drawing/2014/main" id="{5354F8ED-44EF-428D-98AF-90E373DFD6BD}"/>
              </a:ext>
            </a:extLst>
          </p:cNvPr>
          <p:cNvPicPr>
            <a:picLocks noChangeAspect="1"/>
          </p:cNvPicPr>
          <p:nvPr/>
        </p:nvPicPr>
        <p:blipFill>
          <a:blip r:embed="rId2"/>
          <a:stretch>
            <a:fillRect/>
          </a:stretch>
        </p:blipFill>
        <p:spPr>
          <a:xfrm>
            <a:off x="1206255" y="1456236"/>
            <a:ext cx="2985184" cy="2366633"/>
          </a:xfrm>
          <a:prstGeom prst="rect">
            <a:avLst/>
          </a:prstGeom>
        </p:spPr>
      </p:pic>
      <p:pic>
        <p:nvPicPr>
          <p:cNvPr id="11" name="Picture 10">
            <a:extLst>
              <a:ext uri="{FF2B5EF4-FFF2-40B4-BE49-F238E27FC236}">
                <a16:creationId xmlns:a16="http://schemas.microsoft.com/office/drawing/2014/main" id="{6BD65659-F21D-4CAD-BA16-043ED1051C60}"/>
              </a:ext>
            </a:extLst>
          </p:cNvPr>
          <p:cNvPicPr>
            <a:picLocks noChangeAspect="1"/>
          </p:cNvPicPr>
          <p:nvPr/>
        </p:nvPicPr>
        <p:blipFill>
          <a:blip r:embed="rId3"/>
          <a:stretch>
            <a:fillRect/>
          </a:stretch>
        </p:blipFill>
        <p:spPr>
          <a:xfrm>
            <a:off x="4996233" y="2010980"/>
            <a:ext cx="2603175" cy="1257143"/>
          </a:xfrm>
          <a:prstGeom prst="rect">
            <a:avLst/>
          </a:prstGeom>
          <a:ln>
            <a:solidFill>
              <a:schemeClr val="bg1"/>
            </a:solidFill>
          </a:ln>
        </p:spPr>
      </p:pic>
    </p:spTree>
    <p:extLst>
      <p:ext uri="{BB962C8B-B14F-4D97-AF65-F5344CB8AC3E}">
        <p14:creationId xmlns:p14="http://schemas.microsoft.com/office/powerpoint/2010/main" val="409600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7475-F27F-4420-A7B6-AC167A9CFEDC}"/>
              </a:ext>
            </a:extLst>
          </p:cNvPr>
          <p:cNvSpPr>
            <a:spLocks noGrp="1"/>
          </p:cNvSpPr>
          <p:nvPr>
            <p:ph type="title"/>
          </p:nvPr>
        </p:nvSpPr>
        <p:spPr/>
        <p:txBody>
          <a:bodyPr/>
          <a:lstStyle/>
          <a:p>
            <a:pPr algn="ctr"/>
            <a:br>
              <a:rPr lang="en-US" dirty="0">
                <a:latin typeface="Arial Rounded MT Bold" panose="020F0704030504030204" pitchFamily="34" charset="0"/>
              </a:rPr>
            </a:br>
            <a:br>
              <a:rPr lang="en-US" dirty="0">
                <a:latin typeface="Arial Rounded MT Bold" panose="020F0704030504030204" pitchFamily="34" charset="0"/>
              </a:rPr>
            </a:br>
            <a:br>
              <a:rPr lang="en-US" dirty="0">
                <a:latin typeface="Arial Rounded MT Bold" panose="020F0704030504030204" pitchFamily="34" charset="0"/>
              </a:rPr>
            </a:br>
            <a:r>
              <a:rPr lang="en-US" dirty="0">
                <a:latin typeface="Arial Rounded MT Bold" panose="020F0704030504030204" pitchFamily="34" charset="0"/>
              </a:rPr>
              <a:t>Jerry’s  Background</a:t>
            </a:r>
          </a:p>
        </p:txBody>
      </p:sp>
      <p:sp>
        <p:nvSpPr>
          <p:cNvPr id="6" name="TextBox 5">
            <a:extLst>
              <a:ext uri="{FF2B5EF4-FFF2-40B4-BE49-F238E27FC236}">
                <a16:creationId xmlns:a16="http://schemas.microsoft.com/office/drawing/2014/main" id="{5BC23D92-CD1B-4827-BE77-2AF2B225DBBF}"/>
              </a:ext>
            </a:extLst>
          </p:cNvPr>
          <p:cNvSpPr txBox="1"/>
          <p:nvPr/>
        </p:nvSpPr>
        <p:spPr>
          <a:xfrm>
            <a:off x="3695700" y="2000934"/>
            <a:ext cx="8026400" cy="3785652"/>
          </a:xfrm>
          <a:prstGeom prst="rect">
            <a:avLst/>
          </a:prstGeom>
          <a:noFill/>
        </p:spPr>
        <p:txBody>
          <a:bodyPr wrap="square" rtlCol="0">
            <a:spAutoFit/>
          </a:bodyPr>
          <a:lstStyle/>
          <a:p>
            <a:endParaRPr lang="en-US" sz="2400" b="1" dirty="0"/>
          </a:p>
          <a:p>
            <a:pPr marL="285750" indent="-285750">
              <a:buFont typeface="Arial" panose="020B0604020202020204" pitchFamily="34" charset="0"/>
              <a:buChar char="•"/>
            </a:pPr>
            <a:endParaRPr lang="en-US" sz="2400" b="1" dirty="0"/>
          </a:p>
          <a:p>
            <a:pPr marL="342900" indent="-342900">
              <a:buFont typeface="Wingdings" panose="05000000000000000000" pitchFamily="2" charset="2"/>
              <a:buChar char="v"/>
            </a:pPr>
            <a:r>
              <a:rPr lang="en-US" sz="2400" b="1" dirty="0"/>
              <a:t>25 + years in Medical field w/ distributors &amp; manufacturers, Major hospitals, clinics and government accounts</a:t>
            </a:r>
          </a:p>
          <a:p>
            <a:pPr marL="342900" indent="-342900">
              <a:buFont typeface="Wingdings" panose="05000000000000000000" pitchFamily="2" charset="2"/>
              <a:buChar char="v"/>
            </a:pPr>
            <a:r>
              <a:rPr lang="en-US" sz="2400" b="1" dirty="0"/>
              <a:t>Lead development&amp; expansion in the southeast for medical supply &amp; sales.</a:t>
            </a:r>
          </a:p>
          <a:p>
            <a:pPr marL="342900" indent="-342900">
              <a:buFont typeface="Wingdings" panose="05000000000000000000" pitchFamily="2" charset="2"/>
              <a:buChar char="v"/>
            </a:pPr>
            <a:r>
              <a:rPr lang="en-US" sz="2400" b="1" dirty="0"/>
              <a:t>Specialized in new product introduction &amp; expansion</a:t>
            </a:r>
          </a:p>
          <a:p>
            <a:pPr marL="342900" indent="-342900">
              <a:buFont typeface="Wingdings" panose="05000000000000000000" pitchFamily="2" charset="2"/>
              <a:buChar char="v"/>
            </a:pPr>
            <a:r>
              <a:rPr lang="en-US" sz="2400" b="1" dirty="0"/>
              <a:t>Worked with local &amp; regional medical distributors in training  and sales development</a:t>
            </a:r>
          </a:p>
        </p:txBody>
      </p:sp>
      <p:pic>
        <p:nvPicPr>
          <p:cNvPr id="8" name="Picture 7">
            <a:extLst>
              <a:ext uri="{FF2B5EF4-FFF2-40B4-BE49-F238E27FC236}">
                <a16:creationId xmlns:a16="http://schemas.microsoft.com/office/drawing/2014/main" id="{25518A21-C018-4E18-98E6-506AABEEAFD4}"/>
              </a:ext>
            </a:extLst>
          </p:cNvPr>
          <p:cNvPicPr>
            <a:picLocks noChangeAspect="1"/>
          </p:cNvPicPr>
          <p:nvPr/>
        </p:nvPicPr>
        <p:blipFill>
          <a:blip r:embed="rId2"/>
          <a:stretch>
            <a:fillRect/>
          </a:stretch>
        </p:blipFill>
        <p:spPr>
          <a:xfrm>
            <a:off x="176744" y="4846406"/>
            <a:ext cx="1108251" cy="878614"/>
          </a:xfrm>
          <a:prstGeom prst="rect">
            <a:avLst/>
          </a:prstGeom>
        </p:spPr>
      </p:pic>
      <p:pic>
        <p:nvPicPr>
          <p:cNvPr id="10" name="Picture 9">
            <a:extLst>
              <a:ext uri="{FF2B5EF4-FFF2-40B4-BE49-F238E27FC236}">
                <a16:creationId xmlns:a16="http://schemas.microsoft.com/office/drawing/2014/main" id="{3C2A41FB-CC73-49B9-A3FB-C60961EDA830}"/>
              </a:ext>
            </a:extLst>
          </p:cNvPr>
          <p:cNvPicPr>
            <a:picLocks noChangeAspect="1"/>
          </p:cNvPicPr>
          <p:nvPr/>
        </p:nvPicPr>
        <p:blipFill>
          <a:blip r:embed="rId3"/>
          <a:stretch>
            <a:fillRect/>
          </a:stretch>
        </p:blipFill>
        <p:spPr>
          <a:xfrm>
            <a:off x="1496664" y="5047922"/>
            <a:ext cx="1819354" cy="878615"/>
          </a:xfrm>
          <a:prstGeom prst="rect">
            <a:avLst/>
          </a:prstGeom>
          <a:ln>
            <a:solidFill>
              <a:schemeClr val="bg1"/>
            </a:solidFill>
          </a:ln>
        </p:spPr>
      </p:pic>
      <p:pic>
        <p:nvPicPr>
          <p:cNvPr id="4" name="Picture 3" descr="A picture containing wall, indoor, man, person&#10;&#10;Description generated with very high confidence">
            <a:extLst>
              <a:ext uri="{FF2B5EF4-FFF2-40B4-BE49-F238E27FC236}">
                <a16:creationId xmlns:a16="http://schemas.microsoft.com/office/drawing/2014/main" id="{0DA4511D-26C5-46EC-B623-20A4F0A01935}"/>
              </a:ext>
            </a:extLst>
          </p:cNvPr>
          <p:cNvPicPr>
            <a:picLocks noChangeAspect="1"/>
          </p:cNvPicPr>
          <p:nvPr/>
        </p:nvPicPr>
        <p:blipFill rotWithShape="1">
          <a:blip r:embed="rId4"/>
          <a:srcRect l="4137" r="11288"/>
          <a:stretch/>
        </p:blipFill>
        <p:spPr>
          <a:xfrm rot="5400000">
            <a:off x="316140" y="1020474"/>
            <a:ext cx="2761233" cy="2453713"/>
          </a:xfrm>
          <a:prstGeom prst="rect">
            <a:avLst/>
          </a:prstGeom>
        </p:spPr>
      </p:pic>
    </p:spTree>
    <p:extLst>
      <p:ext uri="{BB962C8B-B14F-4D97-AF65-F5344CB8AC3E}">
        <p14:creationId xmlns:p14="http://schemas.microsoft.com/office/powerpoint/2010/main" val="3441490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BA977-95B9-4558-BD24-972E0778FD5A}"/>
              </a:ext>
            </a:extLst>
          </p:cNvPr>
          <p:cNvSpPr>
            <a:spLocks noGrp="1"/>
          </p:cNvSpPr>
          <p:nvPr>
            <p:ph type="ctrTitle"/>
          </p:nvPr>
        </p:nvSpPr>
        <p:spPr/>
        <p:txBody>
          <a:bodyPr/>
          <a:lstStyle/>
          <a:p>
            <a:r>
              <a:rPr lang="en-US" sz="3600" dirty="0"/>
              <a:t>Brand Management Associates, Inc.</a:t>
            </a:r>
            <a:endParaRPr lang="en-US" dirty="0"/>
          </a:p>
        </p:txBody>
      </p:sp>
      <p:sp>
        <p:nvSpPr>
          <p:cNvPr id="3" name="Subtitle 2">
            <a:extLst>
              <a:ext uri="{FF2B5EF4-FFF2-40B4-BE49-F238E27FC236}">
                <a16:creationId xmlns:a16="http://schemas.microsoft.com/office/drawing/2014/main" id="{7AFD8505-30AF-4E02-B755-20AEA0947D54}"/>
              </a:ext>
            </a:extLst>
          </p:cNvPr>
          <p:cNvSpPr>
            <a:spLocks noGrp="1"/>
          </p:cNvSpPr>
          <p:nvPr>
            <p:ph type="subTitle" idx="1"/>
          </p:nvPr>
        </p:nvSpPr>
        <p:spPr/>
        <p:txBody>
          <a:bodyPr>
            <a:normAutofit fontScale="92500" lnSpcReduction="20000"/>
          </a:bodyPr>
          <a:lstStyle/>
          <a:p>
            <a:r>
              <a:rPr lang="en-US" dirty="0"/>
              <a:t>Solly Khadoury</a:t>
            </a:r>
          </a:p>
          <a:p>
            <a:r>
              <a:rPr lang="en-US" dirty="0"/>
              <a:t>Director of National Accounts, </a:t>
            </a:r>
            <a:r>
              <a:rPr lang="en-CA" dirty="0"/>
              <a:t>Healthcare, E-Commerce, B2B,  North America Special Accounts</a:t>
            </a:r>
            <a:endParaRPr lang="en-US" dirty="0"/>
          </a:p>
        </p:txBody>
      </p:sp>
      <p:pic>
        <p:nvPicPr>
          <p:cNvPr id="5" name="Picture 4">
            <a:extLst>
              <a:ext uri="{FF2B5EF4-FFF2-40B4-BE49-F238E27FC236}">
                <a16:creationId xmlns:a16="http://schemas.microsoft.com/office/drawing/2014/main" id="{5354F8ED-44EF-428D-98AF-90E373DFD6BD}"/>
              </a:ext>
            </a:extLst>
          </p:cNvPr>
          <p:cNvPicPr>
            <a:picLocks noChangeAspect="1"/>
          </p:cNvPicPr>
          <p:nvPr/>
        </p:nvPicPr>
        <p:blipFill>
          <a:blip r:embed="rId2"/>
          <a:stretch>
            <a:fillRect/>
          </a:stretch>
        </p:blipFill>
        <p:spPr>
          <a:xfrm>
            <a:off x="1206255" y="1456236"/>
            <a:ext cx="2985184" cy="2366633"/>
          </a:xfrm>
          <a:prstGeom prst="rect">
            <a:avLst/>
          </a:prstGeom>
        </p:spPr>
      </p:pic>
      <p:pic>
        <p:nvPicPr>
          <p:cNvPr id="11" name="Picture 10">
            <a:extLst>
              <a:ext uri="{FF2B5EF4-FFF2-40B4-BE49-F238E27FC236}">
                <a16:creationId xmlns:a16="http://schemas.microsoft.com/office/drawing/2014/main" id="{6BD65659-F21D-4CAD-BA16-043ED1051C60}"/>
              </a:ext>
            </a:extLst>
          </p:cNvPr>
          <p:cNvPicPr>
            <a:picLocks noChangeAspect="1"/>
          </p:cNvPicPr>
          <p:nvPr/>
        </p:nvPicPr>
        <p:blipFill>
          <a:blip r:embed="rId3"/>
          <a:stretch>
            <a:fillRect/>
          </a:stretch>
        </p:blipFill>
        <p:spPr>
          <a:xfrm>
            <a:off x="4996233" y="2010980"/>
            <a:ext cx="2603175" cy="1257143"/>
          </a:xfrm>
          <a:prstGeom prst="rect">
            <a:avLst/>
          </a:prstGeom>
          <a:ln>
            <a:solidFill>
              <a:schemeClr val="bg1"/>
            </a:solidFill>
          </a:ln>
        </p:spPr>
      </p:pic>
    </p:spTree>
    <p:extLst>
      <p:ext uri="{BB962C8B-B14F-4D97-AF65-F5344CB8AC3E}">
        <p14:creationId xmlns:p14="http://schemas.microsoft.com/office/powerpoint/2010/main" val="1104504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7475-F27F-4420-A7B6-AC167A9CFEDC}"/>
              </a:ext>
            </a:extLst>
          </p:cNvPr>
          <p:cNvSpPr>
            <a:spLocks noGrp="1"/>
          </p:cNvSpPr>
          <p:nvPr>
            <p:ph type="title"/>
          </p:nvPr>
        </p:nvSpPr>
        <p:spPr/>
        <p:txBody>
          <a:bodyPr/>
          <a:lstStyle/>
          <a:p>
            <a:pPr algn="ctr"/>
            <a:r>
              <a:rPr lang="en-US" dirty="0"/>
              <a:t>Background</a:t>
            </a:r>
          </a:p>
        </p:txBody>
      </p:sp>
      <p:sp>
        <p:nvSpPr>
          <p:cNvPr id="6" name="TextBox 5">
            <a:extLst>
              <a:ext uri="{FF2B5EF4-FFF2-40B4-BE49-F238E27FC236}">
                <a16:creationId xmlns:a16="http://schemas.microsoft.com/office/drawing/2014/main" id="{5BC23D92-CD1B-4827-BE77-2AF2B225DBBF}"/>
              </a:ext>
            </a:extLst>
          </p:cNvPr>
          <p:cNvSpPr txBox="1"/>
          <p:nvPr/>
        </p:nvSpPr>
        <p:spPr>
          <a:xfrm>
            <a:off x="3981134" y="2000934"/>
            <a:ext cx="7485017"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a:t>10 years Health &amp; Beauty sales and sales management </a:t>
            </a:r>
          </a:p>
          <a:p>
            <a:pPr marL="285750" indent="-285750">
              <a:buFont typeface="Arial" panose="020B0604020202020204" pitchFamily="34" charset="0"/>
              <a:buChar char="•"/>
            </a:pPr>
            <a:r>
              <a:rPr lang="en-US" sz="2400" b="1" dirty="0"/>
              <a:t>Proven track record of consistent sales in excess of $10M/year</a:t>
            </a:r>
          </a:p>
          <a:p>
            <a:pPr marL="285750" indent="-285750">
              <a:buFont typeface="Arial" panose="020B0604020202020204" pitchFamily="34" charset="0"/>
              <a:buChar char="•"/>
            </a:pPr>
            <a:r>
              <a:rPr lang="en-US" sz="2400" b="1" dirty="0"/>
              <a:t>Driven by quality and superior </a:t>
            </a:r>
            <a:r>
              <a:rPr lang="en-US" sz="2400" b="1"/>
              <a:t>customer service</a:t>
            </a:r>
            <a:endParaRPr lang="en-US" sz="2400" b="1" dirty="0"/>
          </a:p>
          <a:p>
            <a:pPr marL="285750" indent="-285750">
              <a:buFont typeface="Arial" panose="020B0604020202020204" pitchFamily="34" charset="0"/>
              <a:buChar char="•"/>
            </a:pPr>
            <a:r>
              <a:rPr lang="en-US" sz="2400" b="1" dirty="0"/>
              <a:t>Extensive experience working with National Retailers </a:t>
            </a:r>
          </a:p>
        </p:txBody>
      </p:sp>
      <p:pic>
        <p:nvPicPr>
          <p:cNvPr id="8" name="Picture 7">
            <a:extLst>
              <a:ext uri="{FF2B5EF4-FFF2-40B4-BE49-F238E27FC236}">
                <a16:creationId xmlns:a16="http://schemas.microsoft.com/office/drawing/2014/main" id="{25518A21-C018-4E18-98E6-506AABEEAFD4}"/>
              </a:ext>
            </a:extLst>
          </p:cNvPr>
          <p:cNvPicPr>
            <a:picLocks noChangeAspect="1"/>
          </p:cNvPicPr>
          <p:nvPr/>
        </p:nvPicPr>
        <p:blipFill>
          <a:blip r:embed="rId2"/>
          <a:stretch>
            <a:fillRect/>
          </a:stretch>
        </p:blipFill>
        <p:spPr>
          <a:xfrm>
            <a:off x="188494" y="4516347"/>
            <a:ext cx="1108251" cy="878614"/>
          </a:xfrm>
          <a:prstGeom prst="rect">
            <a:avLst/>
          </a:prstGeom>
        </p:spPr>
      </p:pic>
      <p:pic>
        <p:nvPicPr>
          <p:cNvPr id="10" name="Picture 9">
            <a:extLst>
              <a:ext uri="{FF2B5EF4-FFF2-40B4-BE49-F238E27FC236}">
                <a16:creationId xmlns:a16="http://schemas.microsoft.com/office/drawing/2014/main" id="{3C2A41FB-CC73-49B9-A3FB-C60961EDA830}"/>
              </a:ext>
            </a:extLst>
          </p:cNvPr>
          <p:cNvPicPr>
            <a:picLocks noChangeAspect="1"/>
          </p:cNvPicPr>
          <p:nvPr/>
        </p:nvPicPr>
        <p:blipFill>
          <a:blip r:embed="rId3"/>
          <a:stretch>
            <a:fillRect/>
          </a:stretch>
        </p:blipFill>
        <p:spPr>
          <a:xfrm>
            <a:off x="1508407" y="4516347"/>
            <a:ext cx="1819354" cy="878615"/>
          </a:xfrm>
          <a:prstGeom prst="rect">
            <a:avLst/>
          </a:prstGeom>
          <a:ln>
            <a:solidFill>
              <a:schemeClr val="bg1"/>
            </a:solidFill>
          </a:ln>
        </p:spPr>
      </p:pic>
      <p:pic>
        <p:nvPicPr>
          <p:cNvPr id="9" name="Content Placeholder 8" descr="A person standing in front of a building&#10;&#10;Description generated with very high confidence">
            <a:extLst>
              <a:ext uri="{FF2B5EF4-FFF2-40B4-BE49-F238E27FC236}">
                <a16:creationId xmlns:a16="http://schemas.microsoft.com/office/drawing/2014/main" id="{F4ED408C-F480-4168-A117-A102695D1189}"/>
              </a:ext>
            </a:extLst>
          </p:cNvPr>
          <p:cNvPicPr>
            <a:picLocks noGrp="1" noChangeAspect="1"/>
          </p:cNvPicPr>
          <p:nvPr>
            <p:ph idx="1"/>
          </p:nvPr>
        </p:nvPicPr>
        <p:blipFill>
          <a:blip r:embed="rId4"/>
          <a:stretch>
            <a:fillRect/>
          </a:stretch>
        </p:blipFill>
        <p:spPr>
          <a:xfrm>
            <a:off x="843216" y="1204912"/>
            <a:ext cx="1766888" cy="17668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24131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750A-438A-48F3-939C-EB560A915C69}"/>
              </a:ext>
            </a:extLst>
          </p:cNvPr>
          <p:cNvSpPr>
            <a:spLocks noGrp="1"/>
          </p:cNvSpPr>
          <p:nvPr>
            <p:ph type="title"/>
          </p:nvPr>
        </p:nvSpPr>
        <p:spPr/>
        <p:txBody>
          <a:bodyPr/>
          <a:lstStyle/>
          <a:p>
            <a:r>
              <a:rPr lang="en-US" sz="4400" dirty="0" err="1"/>
              <a:t>Bilo</a:t>
            </a:r>
            <a:r>
              <a:rPr lang="en-US" sz="4400" dirty="0"/>
              <a:t> Limited</a:t>
            </a:r>
            <a:br>
              <a:rPr lang="en-US" dirty="0"/>
            </a:br>
            <a:r>
              <a:rPr lang="en-US" sz="1800" dirty="0"/>
              <a:t>Beauty Supply Distributors</a:t>
            </a:r>
          </a:p>
        </p:txBody>
      </p:sp>
      <p:sp>
        <p:nvSpPr>
          <p:cNvPr id="3" name="Content Placeholder 2">
            <a:extLst>
              <a:ext uri="{FF2B5EF4-FFF2-40B4-BE49-F238E27FC236}">
                <a16:creationId xmlns:a16="http://schemas.microsoft.com/office/drawing/2014/main" id="{18AD4B0A-0161-448D-95C8-496AC885A9A3}"/>
              </a:ext>
            </a:extLst>
          </p:cNvPr>
          <p:cNvSpPr>
            <a:spLocks noGrp="1"/>
          </p:cNvSpPr>
          <p:nvPr>
            <p:ph sz="half" idx="1"/>
          </p:nvPr>
        </p:nvSpPr>
        <p:spPr/>
        <p:txBody>
          <a:bodyPr/>
          <a:lstStyle/>
          <a:p>
            <a:r>
              <a:rPr lang="en-US" dirty="0"/>
              <a:t>Distributing Aquaphor, </a:t>
            </a:r>
            <a:r>
              <a:rPr lang="en-US" dirty="0" err="1"/>
              <a:t>Eucerin</a:t>
            </a:r>
            <a:r>
              <a:rPr lang="en-US" dirty="0"/>
              <a:t>, Nivea items to beauty boutiques in North Eastern US.</a:t>
            </a:r>
          </a:p>
          <a:p>
            <a:r>
              <a:rPr lang="en-US" dirty="0"/>
              <a:t>Beauty boutiques and Salons well aware of the importance of quality, and skin hydration.</a:t>
            </a:r>
          </a:p>
          <a:p>
            <a:r>
              <a:rPr lang="en-CA" dirty="0" err="1"/>
              <a:t>Bilo</a:t>
            </a:r>
            <a:r>
              <a:rPr lang="en-CA" dirty="0"/>
              <a:t> Ltd. Services over 5,000 accounts including drug chains , independent pharmacies, variety/discount drug stores, beauty supply and convenience stores.</a:t>
            </a:r>
            <a:endParaRPr lang="en-US" dirty="0"/>
          </a:p>
        </p:txBody>
      </p:sp>
      <p:pic>
        <p:nvPicPr>
          <p:cNvPr id="6" name="Content Placeholder 5">
            <a:extLst>
              <a:ext uri="{FF2B5EF4-FFF2-40B4-BE49-F238E27FC236}">
                <a16:creationId xmlns:a16="http://schemas.microsoft.com/office/drawing/2014/main" id="{F2B3A7A6-B99C-4A01-B23D-4F7EF887AB6A}"/>
              </a:ext>
            </a:extLst>
          </p:cNvPr>
          <p:cNvPicPr>
            <a:picLocks noGrp="1" noChangeAspect="1"/>
          </p:cNvPicPr>
          <p:nvPr>
            <p:ph sz="half" idx="2"/>
          </p:nvPr>
        </p:nvPicPr>
        <p:blipFill>
          <a:blip r:embed="rId2"/>
          <a:stretch>
            <a:fillRect/>
          </a:stretch>
        </p:blipFill>
        <p:spPr>
          <a:xfrm>
            <a:off x="7967413" y="1991591"/>
            <a:ext cx="1390876" cy="780842"/>
          </a:xfrm>
        </p:spPr>
      </p:pic>
      <p:pic>
        <p:nvPicPr>
          <p:cNvPr id="8" name="Picture 7">
            <a:extLst>
              <a:ext uri="{FF2B5EF4-FFF2-40B4-BE49-F238E27FC236}">
                <a16:creationId xmlns:a16="http://schemas.microsoft.com/office/drawing/2014/main" id="{B8CC8DAF-EA9E-475E-9C4E-1D7FA5D1668B}"/>
              </a:ext>
            </a:extLst>
          </p:cNvPr>
          <p:cNvPicPr>
            <a:picLocks noChangeAspect="1"/>
          </p:cNvPicPr>
          <p:nvPr/>
        </p:nvPicPr>
        <p:blipFill>
          <a:blip r:embed="rId3"/>
          <a:stretch>
            <a:fillRect/>
          </a:stretch>
        </p:blipFill>
        <p:spPr>
          <a:xfrm>
            <a:off x="9983071" y="1339596"/>
            <a:ext cx="1030224" cy="2084832"/>
          </a:xfrm>
          <a:prstGeom prst="rect">
            <a:avLst/>
          </a:prstGeom>
        </p:spPr>
      </p:pic>
      <p:pic>
        <p:nvPicPr>
          <p:cNvPr id="10" name="Picture 9">
            <a:extLst>
              <a:ext uri="{FF2B5EF4-FFF2-40B4-BE49-F238E27FC236}">
                <a16:creationId xmlns:a16="http://schemas.microsoft.com/office/drawing/2014/main" id="{886F211E-6843-438A-A075-C11F5B814A48}"/>
              </a:ext>
            </a:extLst>
          </p:cNvPr>
          <p:cNvPicPr>
            <a:picLocks noChangeAspect="1"/>
          </p:cNvPicPr>
          <p:nvPr/>
        </p:nvPicPr>
        <p:blipFill>
          <a:blip r:embed="rId4"/>
          <a:stretch>
            <a:fillRect/>
          </a:stretch>
        </p:blipFill>
        <p:spPr>
          <a:xfrm>
            <a:off x="9802745" y="4366102"/>
            <a:ext cx="1390876" cy="593766"/>
          </a:xfrm>
          <a:prstGeom prst="rect">
            <a:avLst/>
          </a:prstGeom>
        </p:spPr>
      </p:pic>
      <p:pic>
        <p:nvPicPr>
          <p:cNvPr id="12" name="Picture 11">
            <a:extLst>
              <a:ext uri="{FF2B5EF4-FFF2-40B4-BE49-F238E27FC236}">
                <a16:creationId xmlns:a16="http://schemas.microsoft.com/office/drawing/2014/main" id="{5655A627-A617-47E0-A6F7-8C87E6EA5C78}"/>
              </a:ext>
            </a:extLst>
          </p:cNvPr>
          <p:cNvPicPr>
            <a:picLocks noChangeAspect="1"/>
          </p:cNvPicPr>
          <p:nvPr/>
        </p:nvPicPr>
        <p:blipFill>
          <a:blip r:embed="rId5"/>
          <a:stretch>
            <a:fillRect/>
          </a:stretch>
        </p:blipFill>
        <p:spPr>
          <a:xfrm>
            <a:off x="8181826" y="3194091"/>
            <a:ext cx="962049" cy="2530929"/>
          </a:xfrm>
          <a:prstGeom prst="rect">
            <a:avLst/>
          </a:prstGeom>
        </p:spPr>
      </p:pic>
      <p:pic>
        <p:nvPicPr>
          <p:cNvPr id="14" name="Picture 13">
            <a:extLst>
              <a:ext uri="{FF2B5EF4-FFF2-40B4-BE49-F238E27FC236}">
                <a16:creationId xmlns:a16="http://schemas.microsoft.com/office/drawing/2014/main" id="{8F1333C3-3B18-43A8-AA75-20D7A6071ABB}"/>
              </a:ext>
            </a:extLst>
          </p:cNvPr>
          <p:cNvPicPr>
            <a:picLocks noChangeAspect="1"/>
          </p:cNvPicPr>
          <p:nvPr/>
        </p:nvPicPr>
        <p:blipFill>
          <a:blip r:embed="rId6"/>
          <a:stretch>
            <a:fillRect/>
          </a:stretch>
        </p:blipFill>
        <p:spPr>
          <a:xfrm>
            <a:off x="939710" y="1276241"/>
            <a:ext cx="1573898" cy="1247775"/>
          </a:xfrm>
          <a:prstGeom prst="rect">
            <a:avLst/>
          </a:prstGeom>
        </p:spPr>
      </p:pic>
      <p:pic>
        <p:nvPicPr>
          <p:cNvPr id="16" name="Picture 15">
            <a:extLst>
              <a:ext uri="{FF2B5EF4-FFF2-40B4-BE49-F238E27FC236}">
                <a16:creationId xmlns:a16="http://schemas.microsoft.com/office/drawing/2014/main" id="{649637CD-D0C4-45E7-A24C-C86D0BF9E712}"/>
              </a:ext>
            </a:extLst>
          </p:cNvPr>
          <p:cNvPicPr>
            <a:picLocks noChangeAspect="1"/>
          </p:cNvPicPr>
          <p:nvPr/>
        </p:nvPicPr>
        <p:blipFill>
          <a:blip r:embed="rId7"/>
          <a:stretch>
            <a:fillRect/>
          </a:stretch>
        </p:blipFill>
        <p:spPr>
          <a:xfrm>
            <a:off x="753648" y="4713611"/>
            <a:ext cx="1946022" cy="939786"/>
          </a:xfrm>
          <a:prstGeom prst="rect">
            <a:avLst/>
          </a:prstGeom>
          <a:ln>
            <a:solidFill>
              <a:schemeClr val="bg1"/>
            </a:solidFill>
          </a:ln>
        </p:spPr>
      </p:pic>
    </p:spTree>
    <p:extLst>
      <p:ext uri="{BB962C8B-B14F-4D97-AF65-F5344CB8AC3E}">
        <p14:creationId xmlns:p14="http://schemas.microsoft.com/office/powerpoint/2010/main" val="3830183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750A-438A-48F3-939C-EB560A915C69}"/>
              </a:ext>
            </a:extLst>
          </p:cNvPr>
          <p:cNvSpPr>
            <a:spLocks noGrp="1"/>
          </p:cNvSpPr>
          <p:nvPr>
            <p:ph type="title"/>
          </p:nvPr>
        </p:nvSpPr>
        <p:spPr>
          <a:xfrm>
            <a:off x="252918" y="1123837"/>
            <a:ext cx="2956123" cy="4601183"/>
          </a:xfrm>
        </p:spPr>
        <p:txBody>
          <a:bodyPr/>
          <a:lstStyle/>
          <a:p>
            <a:r>
              <a:rPr lang="en-US" sz="4400" dirty="0" err="1"/>
              <a:t>OpenTip</a:t>
            </a:r>
            <a:br>
              <a:rPr lang="en-US" dirty="0"/>
            </a:br>
            <a:r>
              <a:rPr lang="en-US" sz="1800" dirty="0"/>
              <a:t>E-Commerce Retailer</a:t>
            </a:r>
          </a:p>
        </p:txBody>
      </p:sp>
      <p:sp>
        <p:nvSpPr>
          <p:cNvPr id="3" name="Content Placeholder 2">
            <a:extLst>
              <a:ext uri="{FF2B5EF4-FFF2-40B4-BE49-F238E27FC236}">
                <a16:creationId xmlns:a16="http://schemas.microsoft.com/office/drawing/2014/main" id="{18AD4B0A-0161-448D-95C8-496AC885A9A3}"/>
              </a:ext>
            </a:extLst>
          </p:cNvPr>
          <p:cNvSpPr>
            <a:spLocks noGrp="1"/>
          </p:cNvSpPr>
          <p:nvPr>
            <p:ph sz="half" idx="1"/>
          </p:nvPr>
        </p:nvSpPr>
        <p:spPr/>
        <p:txBody>
          <a:bodyPr>
            <a:normAutofit fontScale="92500" lnSpcReduction="10000"/>
          </a:bodyPr>
          <a:lstStyle/>
          <a:p>
            <a:r>
              <a:rPr lang="en-CA" dirty="0" err="1"/>
              <a:t>OpenTip</a:t>
            </a:r>
            <a:r>
              <a:rPr lang="en-CA" dirty="0"/>
              <a:t> offers premium quality products with competitive pricing, broad selection, excellent services and secure shopping.</a:t>
            </a:r>
          </a:p>
          <a:p>
            <a:r>
              <a:rPr lang="en-CA" dirty="0"/>
              <a:t>They carry over 10,000 brands of products across mixed categories- sporting goods, wedding supplies, office, home and garden, toys, gifts and promotional items. </a:t>
            </a:r>
          </a:p>
          <a:p>
            <a:r>
              <a:rPr lang="en-US" dirty="0"/>
              <a:t>Always searching for brands that represent the highest quality standards, they purchase in large volumes in order to take advantage of economies of scale- passing the savings over to their customers.</a:t>
            </a:r>
          </a:p>
        </p:txBody>
      </p:sp>
      <p:pic>
        <p:nvPicPr>
          <p:cNvPr id="6" name="Content Placeholder 5">
            <a:extLst>
              <a:ext uri="{FF2B5EF4-FFF2-40B4-BE49-F238E27FC236}">
                <a16:creationId xmlns:a16="http://schemas.microsoft.com/office/drawing/2014/main" id="{F2B3A7A6-B99C-4A01-B23D-4F7EF887AB6A}"/>
              </a:ext>
            </a:extLst>
          </p:cNvPr>
          <p:cNvPicPr>
            <a:picLocks noGrp="1" noChangeAspect="1"/>
          </p:cNvPicPr>
          <p:nvPr>
            <p:ph sz="half" idx="2"/>
          </p:nvPr>
        </p:nvPicPr>
        <p:blipFill>
          <a:blip r:embed="rId2"/>
          <a:stretch>
            <a:fillRect/>
          </a:stretch>
        </p:blipFill>
        <p:spPr>
          <a:xfrm>
            <a:off x="7967413" y="1991591"/>
            <a:ext cx="1390876" cy="780842"/>
          </a:xfrm>
        </p:spPr>
      </p:pic>
      <p:pic>
        <p:nvPicPr>
          <p:cNvPr id="8" name="Picture 7">
            <a:extLst>
              <a:ext uri="{FF2B5EF4-FFF2-40B4-BE49-F238E27FC236}">
                <a16:creationId xmlns:a16="http://schemas.microsoft.com/office/drawing/2014/main" id="{B8CC8DAF-EA9E-475E-9C4E-1D7FA5D1668B}"/>
              </a:ext>
            </a:extLst>
          </p:cNvPr>
          <p:cNvPicPr>
            <a:picLocks noChangeAspect="1"/>
          </p:cNvPicPr>
          <p:nvPr/>
        </p:nvPicPr>
        <p:blipFill>
          <a:blip r:embed="rId3"/>
          <a:stretch>
            <a:fillRect/>
          </a:stretch>
        </p:blipFill>
        <p:spPr>
          <a:xfrm>
            <a:off x="9983071" y="1339596"/>
            <a:ext cx="1030224" cy="2084832"/>
          </a:xfrm>
          <a:prstGeom prst="rect">
            <a:avLst/>
          </a:prstGeom>
        </p:spPr>
      </p:pic>
      <p:pic>
        <p:nvPicPr>
          <p:cNvPr id="10" name="Picture 9">
            <a:extLst>
              <a:ext uri="{FF2B5EF4-FFF2-40B4-BE49-F238E27FC236}">
                <a16:creationId xmlns:a16="http://schemas.microsoft.com/office/drawing/2014/main" id="{886F211E-6843-438A-A075-C11F5B814A48}"/>
              </a:ext>
            </a:extLst>
          </p:cNvPr>
          <p:cNvPicPr>
            <a:picLocks noChangeAspect="1"/>
          </p:cNvPicPr>
          <p:nvPr/>
        </p:nvPicPr>
        <p:blipFill>
          <a:blip r:embed="rId4"/>
          <a:stretch>
            <a:fillRect/>
          </a:stretch>
        </p:blipFill>
        <p:spPr>
          <a:xfrm>
            <a:off x="9802745" y="4366102"/>
            <a:ext cx="1390876" cy="593766"/>
          </a:xfrm>
          <a:prstGeom prst="rect">
            <a:avLst/>
          </a:prstGeom>
        </p:spPr>
      </p:pic>
      <p:pic>
        <p:nvPicPr>
          <p:cNvPr id="12" name="Picture 11">
            <a:extLst>
              <a:ext uri="{FF2B5EF4-FFF2-40B4-BE49-F238E27FC236}">
                <a16:creationId xmlns:a16="http://schemas.microsoft.com/office/drawing/2014/main" id="{5655A627-A617-47E0-A6F7-8C87E6EA5C78}"/>
              </a:ext>
            </a:extLst>
          </p:cNvPr>
          <p:cNvPicPr>
            <a:picLocks noChangeAspect="1"/>
          </p:cNvPicPr>
          <p:nvPr/>
        </p:nvPicPr>
        <p:blipFill>
          <a:blip r:embed="rId5"/>
          <a:stretch>
            <a:fillRect/>
          </a:stretch>
        </p:blipFill>
        <p:spPr>
          <a:xfrm>
            <a:off x="8181826" y="3194091"/>
            <a:ext cx="962049" cy="2530929"/>
          </a:xfrm>
          <a:prstGeom prst="rect">
            <a:avLst/>
          </a:prstGeom>
        </p:spPr>
      </p:pic>
      <p:pic>
        <p:nvPicPr>
          <p:cNvPr id="14" name="Picture 13">
            <a:extLst>
              <a:ext uri="{FF2B5EF4-FFF2-40B4-BE49-F238E27FC236}">
                <a16:creationId xmlns:a16="http://schemas.microsoft.com/office/drawing/2014/main" id="{8F1333C3-3B18-43A8-AA75-20D7A6071ABB}"/>
              </a:ext>
            </a:extLst>
          </p:cNvPr>
          <p:cNvPicPr>
            <a:picLocks noChangeAspect="1"/>
          </p:cNvPicPr>
          <p:nvPr/>
        </p:nvPicPr>
        <p:blipFill>
          <a:blip r:embed="rId6"/>
          <a:stretch>
            <a:fillRect/>
          </a:stretch>
        </p:blipFill>
        <p:spPr>
          <a:xfrm>
            <a:off x="939710" y="1276241"/>
            <a:ext cx="1573898" cy="1247775"/>
          </a:xfrm>
          <a:prstGeom prst="rect">
            <a:avLst/>
          </a:prstGeom>
        </p:spPr>
      </p:pic>
      <p:pic>
        <p:nvPicPr>
          <p:cNvPr id="16" name="Picture 15">
            <a:extLst>
              <a:ext uri="{FF2B5EF4-FFF2-40B4-BE49-F238E27FC236}">
                <a16:creationId xmlns:a16="http://schemas.microsoft.com/office/drawing/2014/main" id="{649637CD-D0C4-45E7-A24C-C86D0BF9E712}"/>
              </a:ext>
            </a:extLst>
          </p:cNvPr>
          <p:cNvPicPr>
            <a:picLocks noChangeAspect="1"/>
          </p:cNvPicPr>
          <p:nvPr/>
        </p:nvPicPr>
        <p:blipFill>
          <a:blip r:embed="rId7"/>
          <a:stretch>
            <a:fillRect/>
          </a:stretch>
        </p:blipFill>
        <p:spPr>
          <a:xfrm>
            <a:off x="753648" y="4713611"/>
            <a:ext cx="1946022" cy="939786"/>
          </a:xfrm>
          <a:prstGeom prst="rect">
            <a:avLst/>
          </a:prstGeom>
          <a:ln>
            <a:solidFill>
              <a:schemeClr val="bg1"/>
            </a:solidFill>
          </a:ln>
        </p:spPr>
      </p:pic>
    </p:spTree>
    <p:extLst>
      <p:ext uri="{BB962C8B-B14F-4D97-AF65-F5344CB8AC3E}">
        <p14:creationId xmlns:p14="http://schemas.microsoft.com/office/powerpoint/2010/main" val="417673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39577-4395-4DA3-BC6C-D8791BFCCD8B}"/>
              </a:ext>
            </a:extLst>
          </p:cNvPr>
          <p:cNvSpPr>
            <a:spLocks noGrp="1"/>
          </p:cNvSpPr>
          <p:nvPr>
            <p:ph type="title"/>
          </p:nvPr>
        </p:nvSpPr>
        <p:spPr>
          <a:xfrm>
            <a:off x="25678" y="1731957"/>
            <a:ext cx="3401961" cy="3394086"/>
          </a:xfrm>
        </p:spPr>
        <p:txBody>
          <a:bodyPr>
            <a:normAutofit/>
            <a:scene3d>
              <a:camera prst="orthographicFront"/>
              <a:lightRig rig="soft" dir="t">
                <a:rot lat="0" lon="0" rev="15600000"/>
              </a:lightRig>
            </a:scene3d>
            <a:sp3d extrusionH="57150" prstMaterial="softEdge">
              <a:bevelT w="25400" h="38100"/>
            </a:sp3d>
          </a:bodyPr>
          <a:lstStyle/>
          <a:p>
            <a:pPr algn="ctr"/>
            <a:r>
              <a:rPr lang="en-US" sz="4000" spc="0" dirty="0">
                <a:ln/>
                <a:solidFill>
                  <a:schemeClr val="bg1"/>
                </a:solidFill>
                <a:effectLst>
                  <a:outerShdw blurRad="38100" dist="38100" dir="2700000" algn="tl">
                    <a:srgbClr val="000000">
                      <a:alpha val="43137"/>
                    </a:srgbClr>
                  </a:outerShdw>
                </a:effectLst>
                <a:latin typeface="Cooper Black" panose="0208090404030B020404" pitchFamily="18" charset="0"/>
              </a:rPr>
              <a:t>About us </a:t>
            </a:r>
          </a:p>
        </p:txBody>
      </p:sp>
      <p:pic>
        <p:nvPicPr>
          <p:cNvPr id="6" name="Picture 5">
            <a:extLst>
              <a:ext uri="{FF2B5EF4-FFF2-40B4-BE49-F238E27FC236}">
                <a16:creationId xmlns:a16="http://schemas.microsoft.com/office/drawing/2014/main" id="{CC6F8391-CBD0-441C-B00A-25AAE245F4C3}"/>
              </a:ext>
            </a:extLst>
          </p:cNvPr>
          <p:cNvPicPr>
            <a:picLocks noChangeAspect="1"/>
          </p:cNvPicPr>
          <p:nvPr/>
        </p:nvPicPr>
        <p:blipFill>
          <a:blip r:embed="rId2"/>
          <a:stretch>
            <a:fillRect/>
          </a:stretch>
        </p:blipFill>
        <p:spPr>
          <a:xfrm>
            <a:off x="753648" y="4713611"/>
            <a:ext cx="1946022" cy="939786"/>
          </a:xfrm>
          <a:prstGeom prst="rect">
            <a:avLst/>
          </a:prstGeom>
          <a:ln>
            <a:solidFill>
              <a:schemeClr val="bg1"/>
            </a:solidFill>
          </a:ln>
        </p:spPr>
      </p:pic>
      <p:pic>
        <p:nvPicPr>
          <p:cNvPr id="4" name="Picture 3">
            <a:extLst>
              <a:ext uri="{FF2B5EF4-FFF2-40B4-BE49-F238E27FC236}">
                <a16:creationId xmlns:a16="http://schemas.microsoft.com/office/drawing/2014/main" id="{E2B992C4-FA77-407D-BA0B-28D18F1AA7A8}"/>
              </a:ext>
            </a:extLst>
          </p:cNvPr>
          <p:cNvPicPr>
            <a:picLocks noChangeAspect="1"/>
          </p:cNvPicPr>
          <p:nvPr/>
        </p:nvPicPr>
        <p:blipFill>
          <a:blip r:embed="rId3"/>
          <a:stretch>
            <a:fillRect/>
          </a:stretch>
        </p:blipFill>
        <p:spPr>
          <a:xfrm>
            <a:off x="645759" y="1310963"/>
            <a:ext cx="1987677" cy="1575816"/>
          </a:xfrm>
          <a:prstGeom prst="rect">
            <a:avLst/>
          </a:prstGeom>
        </p:spPr>
      </p:pic>
      <p:sp>
        <p:nvSpPr>
          <p:cNvPr id="8" name="TextBox 7">
            <a:extLst>
              <a:ext uri="{FF2B5EF4-FFF2-40B4-BE49-F238E27FC236}">
                <a16:creationId xmlns:a16="http://schemas.microsoft.com/office/drawing/2014/main" id="{608387A0-169B-4E90-9E82-77BC144DDFF1}"/>
              </a:ext>
            </a:extLst>
          </p:cNvPr>
          <p:cNvSpPr txBox="1"/>
          <p:nvPr/>
        </p:nvSpPr>
        <p:spPr>
          <a:xfrm>
            <a:off x="3810000" y="851540"/>
            <a:ext cx="7340600" cy="6463308"/>
          </a:xfrm>
          <a:prstGeom prst="rect">
            <a:avLst/>
          </a:prstGeom>
          <a:noFill/>
        </p:spPr>
        <p:txBody>
          <a:bodyPr wrap="square" rtlCol="0">
            <a:spAutoFit/>
          </a:bodyPr>
          <a:lstStyle/>
          <a:p>
            <a:endParaRPr lang="en-US" dirty="0"/>
          </a:p>
          <a:p>
            <a:r>
              <a:rPr lang="en-US" dirty="0"/>
              <a:t>Brand Management is a unique product development and distribution organization. We specialize in the sales, marketing and channel implementation of major branded products to and through non-traditional alternative markets and emerging trade class industries.</a:t>
            </a:r>
          </a:p>
          <a:p>
            <a:endParaRPr lang="en-US" dirty="0"/>
          </a:p>
          <a:p>
            <a:pPr marL="285750" indent="-285750">
              <a:buFont typeface="Arial" panose="020B0604020202020204" pitchFamily="34" charset="0"/>
              <a:buChar char="•"/>
            </a:pPr>
            <a:r>
              <a:rPr lang="en-US" dirty="0"/>
              <a:t>Our objective is to identify, develop, design, produce, acquire, market, and distribute your products and services. Our services are tailored to work within the parameters of your budget, work force, product range and corporate vision. We look forward to working with you and your team in extending your reach beyond your expectations. </a:t>
            </a:r>
          </a:p>
          <a:p>
            <a:endParaRPr lang="en-US" dirty="0"/>
          </a:p>
          <a:p>
            <a:pPr marL="285750" indent="-285750">
              <a:buFont typeface="Arial" panose="020B0604020202020204" pitchFamily="34" charset="0"/>
              <a:buChar char="•"/>
            </a:pPr>
            <a:r>
              <a:rPr lang="en-US" dirty="0"/>
              <a:t>Brand Management is firmly committed to building the single largest organization specializing in brand development, market transition, and innovative growth opportunities</a:t>
            </a:r>
          </a:p>
          <a:p>
            <a:endParaRPr lang="en-US" dirty="0"/>
          </a:p>
          <a:p>
            <a:pPr marL="285750" indent="-285750">
              <a:buFont typeface="Arial" panose="020B0604020202020204" pitchFamily="34" charset="0"/>
              <a:buChar char="•"/>
            </a:pPr>
            <a:r>
              <a:rPr lang="en-US" dirty="0"/>
              <a:t>Our international sales organization consist of Corporate Account Managers and Trade Class Supervisors with offices in the United States, Canada, and Latin America.</a:t>
            </a:r>
          </a:p>
          <a:p>
            <a:endParaRPr lang="en-US" dirty="0"/>
          </a:p>
          <a:p>
            <a:endParaRPr lang="en-US" dirty="0"/>
          </a:p>
          <a:p>
            <a:endParaRPr lang="en-US" dirty="0"/>
          </a:p>
          <a:p>
            <a:endParaRPr lang="en-US" dirty="0"/>
          </a:p>
        </p:txBody>
      </p:sp>
      <p:sp>
        <p:nvSpPr>
          <p:cNvPr id="9" name="Rectangle 4">
            <a:extLst>
              <a:ext uri="{FF2B5EF4-FFF2-40B4-BE49-F238E27FC236}">
                <a16:creationId xmlns:a16="http://schemas.microsoft.com/office/drawing/2014/main" id="{7D1B7692-F1DC-442B-8545-86AB94486555}"/>
              </a:ext>
            </a:extLst>
          </p:cNvPr>
          <p:cNvSpPr>
            <a:spLocks noChangeArrowheads="1"/>
          </p:cNvSpPr>
          <p:nvPr/>
        </p:nvSpPr>
        <p:spPr bwMode="auto">
          <a:xfrm>
            <a:off x="6063940" y="20851"/>
            <a:ext cx="6412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900" b="0"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7972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750A-438A-48F3-939C-EB560A915C69}"/>
              </a:ext>
            </a:extLst>
          </p:cNvPr>
          <p:cNvSpPr>
            <a:spLocks noGrp="1"/>
          </p:cNvSpPr>
          <p:nvPr>
            <p:ph type="title"/>
          </p:nvPr>
        </p:nvSpPr>
        <p:spPr/>
        <p:txBody>
          <a:bodyPr/>
          <a:lstStyle/>
          <a:p>
            <a:r>
              <a:rPr lang="en-US" sz="4400" dirty="0"/>
              <a:t>Total Source Network</a:t>
            </a:r>
            <a:br>
              <a:rPr lang="en-US" dirty="0"/>
            </a:br>
            <a:r>
              <a:rPr lang="en-US" sz="1800" dirty="0"/>
              <a:t>E-Commerce Retailer</a:t>
            </a:r>
          </a:p>
        </p:txBody>
      </p:sp>
      <p:sp>
        <p:nvSpPr>
          <p:cNvPr id="3" name="Content Placeholder 2">
            <a:extLst>
              <a:ext uri="{FF2B5EF4-FFF2-40B4-BE49-F238E27FC236}">
                <a16:creationId xmlns:a16="http://schemas.microsoft.com/office/drawing/2014/main" id="{18AD4B0A-0161-448D-95C8-496AC885A9A3}"/>
              </a:ext>
            </a:extLst>
          </p:cNvPr>
          <p:cNvSpPr>
            <a:spLocks noGrp="1"/>
          </p:cNvSpPr>
          <p:nvPr>
            <p:ph sz="half" idx="1"/>
          </p:nvPr>
        </p:nvSpPr>
        <p:spPr/>
        <p:txBody>
          <a:bodyPr>
            <a:normAutofit/>
          </a:bodyPr>
          <a:lstStyle/>
          <a:p>
            <a:r>
              <a:rPr lang="en-US" dirty="0"/>
              <a:t>Total Source Network actively manages brands across leading E-Commerce platforms- Amazon, eBay, Sears, Rakuten </a:t>
            </a:r>
          </a:p>
          <a:p>
            <a:r>
              <a:rPr lang="en-US" dirty="0"/>
              <a:t>They also manage their own E-Commerce retail sites, to maximize on their margins.</a:t>
            </a:r>
          </a:p>
          <a:p>
            <a:r>
              <a:rPr lang="en-US" dirty="0"/>
              <a:t>With over 40,000 Facebook fans, they have active eyes on our products, which they work to convert into sales.</a:t>
            </a:r>
          </a:p>
        </p:txBody>
      </p:sp>
      <p:pic>
        <p:nvPicPr>
          <p:cNvPr id="6" name="Content Placeholder 5">
            <a:extLst>
              <a:ext uri="{FF2B5EF4-FFF2-40B4-BE49-F238E27FC236}">
                <a16:creationId xmlns:a16="http://schemas.microsoft.com/office/drawing/2014/main" id="{F2B3A7A6-B99C-4A01-B23D-4F7EF887AB6A}"/>
              </a:ext>
            </a:extLst>
          </p:cNvPr>
          <p:cNvPicPr>
            <a:picLocks noGrp="1" noChangeAspect="1"/>
          </p:cNvPicPr>
          <p:nvPr>
            <p:ph sz="half" idx="2"/>
          </p:nvPr>
        </p:nvPicPr>
        <p:blipFill>
          <a:blip r:embed="rId2"/>
          <a:stretch>
            <a:fillRect/>
          </a:stretch>
        </p:blipFill>
        <p:spPr>
          <a:xfrm>
            <a:off x="7967413" y="1991591"/>
            <a:ext cx="1390876" cy="780842"/>
          </a:xfrm>
        </p:spPr>
      </p:pic>
      <p:pic>
        <p:nvPicPr>
          <p:cNvPr id="8" name="Picture 7">
            <a:extLst>
              <a:ext uri="{FF2B5EF4-FFF2-40B4-BE49-F238E27FC236}">
                <a16:creationId xmlns:a16="http://schemas.microsoft.com/office/drawing/2014/main" id="{B8CC8DAF-EA9E-475E-9C4E-1D7FA5D1668B}"/>
              </a:ext>
            </a:extLst>
          </p:cNvPr>
          <p:cNvPicPr>
            <a:picLocks noChangeAspect="1"/>
          </p:cNvPicPr>
          <p:nvPr/>
        </p:nvPicPr>
        <p:blipFill>
          <a:blip r:embed="rId3"/>
          <a:stretch>
            <a:fillRect/>
          </a:stretch>
        </p:blipFill>
        <p:spPr>
          <a:xfrm>
            <a:off x="9983071" y="1339596"/>
            <a:ext cx="1030224" cy="2084832"/>
          </a:xfrm>
          <a:prstGeom prst="rect">
            <a:avLst/>
          </a:prstGeom>
        </p:spPr>
      </p:pic>
      <p:pic>
        <p:nvPicPr>
          <p:cNvPr id="10" name="Picture 9">
            <a:extLst>
              <a:ext uri="{FF2B5EF4-FFF2-40B4-BE49-F238E27FC236}">
                <a16:creationId xmlns:a16="http://schemas.microsoft.com/office/drawing/2014/main" id="{886F211E-6843-438A-A075-C11F5B814A48}"/>
              </a:ext>
            </a:extLst>
          </p:cNvPr>
          <p:cNvPicPr>
            <a:picLocks noChangeAspect="1"/>
          </p:cNvPicPr>
          <p:nvPr/>
        </p:nvPicPr>
        <p:blipFill>
          <a:blip r:embed="rId4"/>
          <a:stretch>
            <a:fillRect/>
          </a:stretch>
        </p:blipFill>
        <p:spPr>
          <a:xfrm>
            <a:off x="9802745" y="4366102"/>
            <a:ext cx="1390876" cy="593766"/>
          </a:xfrm>
          <a:prstGeom prst="rect">
            <a:avLst/>
          </a:prstGeom>
        </p:spPr>
      </p:pic>
      <p:pic>
        <p:nvPicPr>
          <p:cNvPr id="12" name="Picture 11">
            <a:extLst>
              <a:ext uri="{FF2B5EF4-FFF2-40B4-BE49-F238E27FC236}">
                <a16:creationId xmlns:a16="http://schemas.microsoft.com/office/drawing/2014/main" id="{5655A627-A617-47E0-A6F7-8C87E6EA5C78}"/>
              </a:ext>
            </a:extLst>
          </p:cNvPr>
          <p:cNvPicPr>
            <a:picLocks noChangeAspect="1"/>
          </p:cNvPicPr>
          <p:nvPr/>
        </p:nvPicPr>
        <p:blipFill>
          <a:blip r:embed="rId5"/>
          <a:stretch>
            <a:fillRect/>
          </a:stretch>
        </p:blipFill>
        <p:spPr>
          <a:xfrm>
            <a:off x="8181826" y="3194091"/>
            <a:ext cx="962049" cy="2530929"/>
          </a:xfrm>
          <a:prstGeom prst="rect">
            <a:avLst/>
          </a:prstGeom>
        </p:spPr>
      </p:pic>
      <p:pic>
        <p:nvPicPr>
          <p:cNvPr id="14" name="Picture 13">
            <a:extLst>
              <a:ext uri="{FF2B5EF4-FFF2-40B4-BE49-F238E27FC236}">
                <a16:creationId xmlns:a16="http://schemas.microsoft.com/office/drawing/2014/main" id="{8F1333C3-3B18-43A8-AA75-20D7A6071ABB}"/>
              </a:ext>
            </a:extLst>
          </p:cNvPr>
          <p:cNvPicPr>
            <a:picLocks noChangeAspect="1"/>
          </p:cNvPicPr>
          <p:nvPr/>
        </p:nvPicPr>
        <p:blipFill>
          <a:blip r:embed="rId6"/>
          <a:stretch>
            <a:fillRect/>
          </a:stretch>
        </p:blipFill>
        <p:spPr>
          <a:xfrm>
            <a:off x="939710" y="1276241"/>
            <a:ext cx="1573898" cy="1247775"/>
          </a:xfrm>
          <a:prstGeom prst="rect">
            <a:avLst/>
          </a:prstGeom>
        </p:spPr>
      </p:pic>
      <p:pic>
        <p:nvPicPr>
          <p:cNvPr id="16" name="Picture 15">
            <a:extLst>
              <a:ext uri="{FF2B5EF4-FFF2-40B4-BE49-F238E27FC236}">
                <a16:creationId xmlns:a16="http://schemas.microsoft.com/office/drawing/2014/main" id="{649637CD-D0C4-45E7-A24C-C86D0BF9E712}"/>
              </a:ext>
            </a:extLst>
          </p:cNvPr>
          <p:cNvPicPr>
            <a:picLocks noChangeAspect="1"/>
          </p:cNvPicPr>
          <p:nvPr/>
        </p:nvPicPr>
        <p:blipFill>
          <a:blip r:embed="rId7"/>
          <a:stretch>
            <a:fillRect/>
          </a:stretch>
        </p:blipFill>
        <p:spPr>
          <a:xfrm>
            <a:off x="753648" y="4713611"/>
            <a:ext cx="1946022" cy="939786"/>
          </a:xfrm>
          <a:prstGeom prst="rect">
            <a:avLst/>
          </a:prstGeom>
          <a:ln>
            <a:solidFill>
              <a:schemeClr val="bg1"/>
            </a:solidFill>
          </a:ln>
        </p:spPr>
      </p:pic>
    </p:spTree>
    <p:extLst>
      <p:ext uri="{BB962C8B-B14F-4D97-AF65-F5344CB8AC3E}">
        <p14:creationId xmlns:p14="http://schemas.microsoft.com/office/powerpoint/2010/main" val="183998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750A-438A-48F3-939C-EB560A915C69}"/>
              </a:ext>
            </a:extLst>
          </p:cNvPr>
          <p:cNvSpPr>
            <a:spLocks noGrp="1"/>
          </p:cNvSpPr>
          <p:nvPr>
            <p:ph type="title"/>
          </p:nvPr>
        </p:nvSpPr>
        <p:spPr/>
        <p:txBody>
          <a:bodyPr/>
          <a:lstStyle/>
          <a:p>
            <a:r>
              <a:rPr lang="en-US" dirty="0">
                <a:latin typeface="Arial Rounded MT Bold" panose="020F0704030504030204" pitchFamily="34" charset="0"/>
              </a:rPr>
              <a:t>Support</a:t>
            </a:r>
            <a:br>
              <a:rPr lang="en-US" dirty="0">
                <a:latin typeface="Arial Rounded MT Bold" panose="020F0704030504030204" pitchFamily="34" charset="0"/>
              </a:rPr>
            </a:br>
            <a:r>
              <a:rPr lang="en-US" dirty="0">
                <a:latin typeface="Arial Rounded MT Bold" panose="020F0704030504030204" pitchFamily="34" charset="0"/>
              </a:rPr>
              <a:t>Services</a:t>
            </a:r>
            <a:br>
              <a:rPr lang="en-US" dirty="0">
                <a:latin typeface="Arial Rounded MT Bold" panose="020F0704030504030204" pitchFamily="34" charset="0"/>
              </a:rPr>
            </a:br>
            <a:br>
              <a:rPr lang="en-US" dirty="0"/>
            </a:br>
            <a:endParaRPr lang="en-US" sz="1800" dirty="0"/>
          </a:p>
        </p:txBody>
      </p:sp>
      <p:sp>
        <p:nvSpPr>
          <p:cNvPr id="3" name="Content Placeholder 2">
            <a:extLst>
              <a:ext uri="{FF2B5EF4-FFF2-40B4-BE49-F238E27FC236}">
                <a16:creationId xmlns:a16="http://schemas.microsoft.com/office/drawing/2014/main" id="{18AD4B0A-0161-448D-95C8-496AC885A9A3}"/>
              </a:ext>
            </a:extLst>
          </p:cNvPr>
          <p:cNvSpPr>
            <a:spLocks noGrp="1"/>
          </p:cNvSpPr>
          <p:nvPr>
            <p:ph sz="half" idx="1"/>
          </p:nvPr>
        </p:nvSpPr>
        <p:spPr>
          <a:xfrm>
            <a:off x="3867912" y="787400"/>
            <a:ext cx="3474720" cy="5201920"/>
          </a:xfrm>
        </p:spPr>
        <p:txBody>
          <a:bodyPr>
            <a:normAutofit fontScale="92500" lnSpcReduction="20000"/>
          </a:bodyPr>
          <a:lstStyle/>
          <a:p>
            <a:r>
              <a:rPr lang="en-US" dirty="0"/>
              <a:t>Supervise the work of office, administrative, or customer service employees to ensure adherence to quality standards, deadlines, and proper procedures, correcting errors or problems. With their extensive client list </a:t>
            </a:r>
          </a:p>
          <a:p>
            <a:r>
              <a:rPr lang="en-US" dirty="0"/>
              <a:t>Provide employees with guidance in handling difficult or complex problems or in resolving escalated complaints or disputes.</a:t>
            </a:r>
          </a:p>
          <a:p>
            <a:r>
              <a:rPr lang="en-US" dirty="0"/>
              <a:t>Resolve customer complaints or answer customers' questions regarding policies and procedures.</a:t>
            </a:r>
          </a:p>
          <a:p>
            <a:r>
              <a:rPr lang="en-US" dirty="0"/>
              <a:t>Research, compile, and prepare reports, manuals, correspondence, or other information required by management or  Sales Team. </a:t>
            </a:r>
          </a:p>
        </p:txBody>
      </p:sp>
      <p:pic>
        <p:nvPicPr>
          <p:cNvPr id="14" name="Picture 13">
            <a:extLst>
              <a:ext uri="{FF2B5EF4-FFF2-40B4-BE49-F238E27FC236}">
                <a16:creationId xmlns:a16="http://schemas.microsoft.com/office/drawing/2014/main" id="{8F1333C3-3B18-43A8-AA75-20D7A6071ABB}"/>
              </a:ext>
            </a:extLst>
          </p:cNvPr>
          <p:cNvPicPr>
            <a:picLocks noChangeAspect="1"/>
          </p:cNvPicPr>
          <p:nvPr/>
        </p:nvPicPr>
        <p:blipFill>
          <a:blip r:embed="rId2"/>
          <a:stretch>
            <a:fillRect/>
          </a:stretch>
        </p:blipFill>
        <p:spPr>
          <a:xfrm>
            <a:off x="925011" y="1047062"/>
            <a:ext cx="1573898" cy="1247775"/>
          </a:xfrm>
          <a:prstGeom prst="rect">
            <a:avLst/>
          </a:prstGeom>
        </p:spPr>
      </p:pic>
      <p:pic>
        <p:nvPicPr>
          <p:cNvPr id="16" name="Picture 15">
            <a:extLst>
              <a:ext uri="{FF2B5EF4-FFF2-40B4-BE49-F238E27FC236}">
                <a16:creationId xmlns:a16="http://schemas.microsoft.com/office/drawing/2014/main" id="{649637CD-D0C4-45E7-A24C-C86D0BF9E712}"/>
              </a:ext>
            </a:extLst>
          </p:cNvPr>
          <p:cNvPicPr>
            <a:picLocks noChangeAspect="1"/>
          </p:cNvPicPr>
          <p:nvPr/>
        </p:nvPicPr>
        <p:blipFill>
          <a:blip r:embed="rId3"/>
          <a:stretch>
            <a:fillRect/>
          </a:stretch>
        </p:blipFill>
        <p:spPr>
          <a:xfrm>
            <a:off x="753648" y="4713611"/>
            <a:ext cx="1946022" cy="939786"/>
          </a:xfrm>
          <a:prstGeom prst="rect">
            <a:avLst/>
          </a:prstGeom>
          <a:ln>
            <a:solidFill>
              <a:schemeClr val="bg1"/>
            </a:solidFill>
          </a:ln>
        </p:spPr>
      </p:pic>
      <p:pic>
        <p:nvPicPr>
          <p:cNvPr id="6" name="Picture 5" descr="A picture containing clipart&#10;&#10;Description generated with very high confidence">
            <a:extLst>
              <a:ext uri="{FF2B5EF4-FFF2-40B4-BE49-F238E27FC236}">
                <a16:creationId xmlns:a16="http://schemas.microsoft.com/office/drawing/2014/main" id="{3E674C26-6C82-48AC-8798-33E3D5F9845B}"/>
              </a:ext>
            </a:extLst>
          </p:cNvPr>
          <p:cNvPicPr>
            <a:picLocks noChangeAspect="1"/>
          </p:cNvPicPr>
          <p:nvPr/>
        </p:nvPicPr>
        <p:blipFill>
          <a:blip r:embed="rId4"/>
          <a:stretch>
            <a:fillRect/>
          </a:stretch>
        </p:blipFill>
        <p:spPr>
          <a:xfrm>
            <a:off x="7947212" y="915435"/>
            <a:ext cx="1757725" cy="755514"/>
          </a:xfrm>
          <a:prstGeom prst="rect">
            <a:avLst/>
          </a:prstGeom>
        </p:spPr>
      </p:pic>
      <p:pic>
        <p:nvPicPr>
          <p:cNvPr id="8" name="Picture 7">
            <a:extLst>
              <a:ext uri="{FF2B5EF4-FFF2-40B4-BE49-F238E27FC236}">
                <a16:creationId xmlns:a16="http://schemas.microsoft.com/office/drawing/2014/main" id="{D41E2F08-A96C-4EA3-8255-708CB630272D}"/>
              </a:ext>
            </a:extLst>
          </p:cNvPr>
          <p:cNvPicPr>
            <a:picLocks noChangeAspect="1"/>
          </p:cNvPicPr>
          <p:nvPr/>
        </p:nvPicPr>
        <p:blipFill>
          <a:blip r:embed="rId5"/>
          <a:stretch>
            <a:fillRect/>
          </a:stretch>
        </p:blipFill>
        <p:spPr>
          <a:xfrm>
            <a:off x="9903535" y="1038284"/>
            <a:ext cx="1518397" cy="632665"/>
          </a:xfrm>
          <a:prstGeom prst="rect">
            <a:avLst/>
          </a:prstGeom>
        </p:spPr>
      </p:pic>
      <p:pic>
        <p:nvPicPr>
          <p:cNvPr id="10" name="Picture 9" descr="A picture containing clipart&#10;&#10;Description generated with very high confidence">
            <a:extLst>
              <a:ext uri="{FF2B5EF4-FFF2-40B4-BE49-F238E27FC236}">
                <a16:creationId xmlns:a16="http://schemas.microsoft.com/office/drawing/2014/main" id="{88F3F2D1-FE5F-4898-8190-366C27900524}"/>
              </a:ext>
            </a:extLst>
          </p:cNvPr>
          <p:cNvPicPr>
            <a:picLocks noChangeAspect="1"/>
          </p:cNvPicPr>
          <p:nvPr/>
        </p:nvPicPr>
        <p:blipFill>
          <a:blip r:embed="rId6"/>
          <a:stretch>
            <a:fillRect/>
          </a:stretch>
        </p:blipFill>
        <p:spPr>
          <a:xfrm>
            <a:off x="8214121" y="1912627"/>
            <a:ext cx="1223906" cy="534439"/>
          </a:xfrm>
          <a:prstGeom prst="rect">
            <a:avLst/>
          </a:prstGeom>
        </p:spPr>
      </p:pic>
      <p:pic>
        <p:nvPicPr>
          <p:cNvPr id="12" name="Picture 11" descr="A close up of a sign&#10;&#10;Description generated with high confidence">
            <a:extLst>
              <a:ext uri="{FF2B5EF4-FFF2-40B4-BE49-F238E27FC236}">
                <a16:creationId xmlns:a16="http://schemas.microsoft.com/office/drawing/2014/main" id="{432D7139-B5E7-45F2-AF44-C2523177CD60}"/>
              </a:ext>
            </a:extLst>
          </p:cNvPr>
          <p:cNvPicPr>
            <a:picLocks noChangeAspect="1"/>
          </p:cNvPicPr>
          <p:nvPr/>
        </p:nvPicPr>
        <p:blipFill>
          <a:blip r:embed="rId7"/>
          <a:stretch>
            <a:fillRect/>
          </a:stretch>
        </p:blipFill>
        <p:spPr>
          <a:xfrm>
            <a:off x="9574291" y="1698878"/>
            <a:ext cx="2114550" cy="1193698"/>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FECEE3AB-4A0A-4CB4-A1FF-6286FD9BDA91}"/>
              </a:ext>
            </a:extLst>
          </p:cNvPr>
          <p:cNvPicPr>
            <a:picLocks noChangeAspect="1"/>
          </p:cNvPicPr>
          <p:nvPr/>
        </p:nvPicPr>
        <p:blipFill>
          <a:blip r:embed="rId8"/>
          <a:stretch>
            <a:fillRect/>
          </a:stretch>
        </p:blipFill>
        <p:spPr>
          <a:xfrm>
            <a:off x="7963797" y="2693487"/>
            <a:ext cx="1939738" cy="525833"/>
          </a:xfrm>
          <a:prstGeom prst="rect">
            <a:avLst/>
          </a:prstGeom>
        </p:spPr>
      </p:pic>
      <p:pic>
        <p:nvPicPr>
          <p:cNvPr id="18" name="Picture 17">
            <a:extLst>
              <a:ext uri="{FF2B5EF4-FFF2-40B4-BE49-F238E27FC236}">
                <a16:creationId xmlns:a16="http://schemas.microsoft.com/office/drawing/2014/main" id="{6EBAA8CB-ADBD-42F6-8C84-43FEDE46A181}"/>
              </a:ext>
            </a:extLst>
          </p:cNvPr>
          <p:cNvPicPr>
            <a:picLocks noChangeAspect="1"/>
          </p:cNvPicPr>
          <p:nvPr/>
        </p:nvPicPr>
        <p:blipFill>
          <a:blip r:embed="rId9"/>
          <a:stretch>
            <a:fillRect/>
          </a:stretch>
        </p:blipFill>
        <p:spPr>
          <a:xfrm>
            <a:off x="10126637" y="2751448"/>
            <a:ext cx="952500" cy="952500"/>
          </a:xfrm>
          <a:prstGeom prst="rect">
            <a:avLst/>
          </a:prstGeom>
        </p:spPr>
      </p:pic>
      <p:pic>
        <p:nvPicPr>
          <p:cNvPr id="22" name="Picture 21">
            <a:extLst>
              <a:ext uri="{FF2B5EF4-FFF2-40B4-BE49-F238E27FC236}">
                <a16:creationId xmlns:a16="http://schemas.microsoft.com/office/drawing/2014/main" id="{7AF7EF31-1B55-445B-AC40-59F2E182DB1F}"/>
              </a:ext>
            </a:extLst>
          </p:cNvPr>
          <p:cNvPicPr>
            <a:picLocks noChangeAspect="1"/>
          </p:cNvPicPr>
          <p:nvPr/>
        </p:nvPicPr>
        <p:blipFill>
          <a:blip r:embed="rId10"/>
          <a:stretch>
            <a:fillRect/>
          </a:stretch>
        </p:blipFill>
        <p:spPr>
          <a:xfrm>
            <a:off x="7929400" y="3432119"/>
            <a:ext cx="2008532" cy="2008532"/>
          </a:xfrm>
          <a:prstGeom prst="rect">
            <a:avLst/>
          </a:prstGeom>
        </p:spPr>
      </p:pic>
      <p:pic>
        <p:nvPicPr>
          <p:cNvPr id="24" name="Picture 23" descr="A picture containing toiletry, skin cream, indoor&#10;&#10;Description generated with high confidence">
            <a:extLst>
              <a:ext uri="{FF2B5EF4-FFF2-40B4-BE49-F238E27FC236}">
                <a16:creationId xmlns:a16="http://schemas.microsoft.com/office/drawing/2014/main" id="{DDBC990D-A70C-4247-B2EE-35933CA5E835}"/>
              </a:ext>
            </a:extLst>
          </p:cNvPr>
          <p:cNvPicPr>
            <a:picLocks noChangeAspect="1"/>
          </p:cNvPicPr>
          <p:nvPr/>
        </p:nvPicPr>
        <p:blipFill>
          <a:blip r:embed="rId11"/>
          <a:stretch>
            <a:fillRect/>
          </a:stretch>
        </p:blipFill>
        <p:spPr>
          <a:xfrm>
            <a:off x="10014267" y="3816657"/>
            <a:ext cx="1298051" cy="1298051"/>
          </a:xfrm>
          <a:prstGeom prst="rect">
            <a:avLst/>
          </a:prstGeom>
        </p:spPr>
      </p:pic>
    </p:spTree>
    <p:extLst>
      <p:ext uri="{BB962C8B-B14F-4D97-AF65-F5344CB8AC3E}">
        <p14:creationId xmlns:p14="http://schemas.microsoft.com/office/powerpoint/2010/main" val="228265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BA977-95B9-4558-BD24-972E0778FD5A}"/>
              </a:ext>
            </a:extLst>
          </p:cNvPr>
          <p:cNvSpPr>
            <a:spLocks noGrp="1"/>
          </p:cNvSpPr>
          <p:nvPr>
            <p:ph type="ctrTitle"/>
          </p:nvPr>
        </p:nvSpPr>
        <p:spPr/>
        <p:txBody>
          <a:bodyPr/>
          <a:lstStyle/>
          <a:p>
            <a:r>
              <a:rPr lang="en-US" sz="3600" dirty="0"/>
              <a:t>Brand Management Associates, Inc.</a:t>
            </a:r>
            <a:endParaRPr lang="en-US" dirty="0"/>
          </a:p>
        </p:txBody>
      </p:sp>
      <p:sp>
        <p:nvSpPr>
          <p:cNvPr id="3" name="Subtitle 2">
            <a:extLst>
              <a:ext uri="{FF2B5EF4-FFF2-40B4-BE49-F238E27FC236}">
                <a16:creationId xmlns:a16="http://schemas.microsoft.com/office/drawing/2014/main" id="{7AFD8505-30AF-4E02-B755-20AEA0947D54}"/>
              </a:ext>
            </a:extLst>
          </p:cNvPr>
          <p:cNvSpPr>
            <a:spLocks noGrp="1"/>
          </p:cNvSpPr>
          <p:nvPr>
            <p:ph type="subTitle" idx="1"/>
          </p:nvPr>
        </p:nvSpPr>
        <p:spPr/>
        <p:txBody>
          <a:bodyPr>
            <a:normAutofit/>
          </a:bodyPr>
          <a:lstStyle/>
          <a:p>
            <a:r>
              <a:rPr lang="en-US" dirty="0"/>
              <a:t>Will Humphreys</a:t>
            </a:r>
          </a:p>
          <a:p>
            <a:r>
              <a:rPr lang="en-US" dirty="0"/>
              <a:t>Director Sourcing and New Product Development</a:t>
            </a:r>
          </a:p>
        </p:txBody>
      </p:sp>
      <p:pic>
        <p:nvPicPr>
          <p:cNvPr id="5" name="Picture 4">
            <a:extLst>
              <a:ext uri="{FF2B5EF4-FFF2-40B4-BE49-F238E27FC236}">
                <a16:creationId xmlns:a16="http://schemas.microsoft.com/office/drawing/2014/main" id="{5354F8ED-44EF-428D-98AF-90E373DFD6BD}"/>
              </a:ext>
            </a:extLst>
          </p:cNvPr>
          <p:cNvPicPr>
            <a:picLocks noChangeAspect="1"/>
          </p:cNvPicPr>
          <p:nvPr/>
        </p:nvPicPr>
        <p:blipFill>
          <a:blip r:embed="rId2"/>
          <a:stretch>
            <a:fillRect/>
          </a:stretch>
        </p:blipFill>
        <p:spPr>
          <a:xfrm>
            <a:off x="1206255" y="1456236"/>
            <a:ext cx="2985184" cy="2366633"/>
          </a:xfrm>
          <a:prstGeom prst="rect">
            <a:avLst/>
          </a:prstGeom>
        </p:spPr>
      </p:pic>
      <p:pic>
        <p:nvPicPr>
          <p:cNvPr id="11" name="Picture 10">
            <a:extLst>
              <a:ext uri="{FF2B5EF4-FFF2-40B4-BE49-F238E27FC236}">
                <a16:creationId xmlns:a16="http://schemas.microsoft.com/office/drawing/2014/main" id="{6BD65659-F21D-4CAD-BA16-043ED1051C60}"/>
              </a:ext>
            </a:extLst>
          </p:cNvPr>
          <p:cNvPicPr>
            <a:picLocks noChangeAspect="1"/>
          </p:cNvPicPr>
          <p:nvPr/>
        </p:nvPicPr>
        <p:blipFill>
          <a:blip r:embed="rId3"/>
          <a:stretch>
            <a:fillRect/>
          </a:stretch>
        </p:blipFill>
        <p:spPr>
          <a:xfrm>
            <a:off x="4996233" y="2010980"/>
            <a:ext cx="2603175" cy="1257143"/>
          </a:xfrm>
          <a:prstGeom prst="rect">
            <a:avLst/>
          </a:prstGeom>
          <a:ln>
            <a:solidFill>
              <a:schemeClr val="bg1"/>
            </a:solidFill>
          </a:ln>
        </p:spPr>
      </p:pic>
    </p:spTree>
    <p:extLst>
      <p:ext uri="{BB962C8B-B14F-4D97-AF65-F5344CB8AC3E}">
        <p14:creationId xmlns:p14="http://schemas.microsoft.com/office/powerpoint/2010/main" val="419583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7475-F27F-4420-A7B6-AC167A9CFEDC}"/>
              </a:ext>
            </a:extLst>
          </p:cNvPr>
          <p:cNvSpPr>
            <a:spLocks noGrp="1"/>
          </p:cNvSpPr>
          <p:nvPr>
            <p:ph type="title"/>
          </p:nvPr>
        </p:nvSpPr>
        <p:spPr/>
        <p:txBody>
          <a:bodyPr/>
          <a:lstStyle/>
          <a:p>
            <a:pPr algn="ctr"/>
            <a:br>
              <a:rPr lang="en-US" dirty="0">
                <a:latin typeface="Arial Rounded MT Bold" panose="020F0704030504030204" pitchFamily="34" charset="0"/>
              </a:rPr>
            </a:br>
            <a:br>
              <a:rPr lang="en-US" dirty="0">
                <a:latin typeface="Arial Rounded MT Bold" panose="020F0704030504030204" pitchFamily="34" charset="0"/>
              </a:rPr>
            </a:br>
            <a:br>
              <a:rPr lang="en-US" dirty="0">
                <a:latin typeface="Arial Rounded MT Bold" panose="020F0704030504030204" pitchFamily="34" charset="0"/>
              </a:rPr>
            </a:br>
            <a:br>
              <a:rPr lang="en-US" dirty="0">
                <a:latin typeface="Arial Rounded MT Bold" panose="020F0704030504030204" pitchFamily="34" charset="0"/>
              </a:rPr>
            </a:br>
            <a:r>
              <a:rPr lang="en-US" dirty="0">
                <a:latin typeface="Arial Rounded MT Bold" panose="020F0704030504030204" pitchFamily="34" charset="0"/>
              </a:rPr>
              <a:t>Will’s  Background</a:t>
            </a:r>
          </a:p>
        </p:txBody>
      </p:sp>
      <p:sp>
        <p:nvSpPr>
          <p:cNvPr id="6" name="TextBox 5">
            <a:extLst>
              <a:ext uri="{FF2B5EF4-FFF2-40B4-BE49-F238E27FC236}">
                <a16:creationId xmlns:a16="http://schemas.microsoft.com/office/drawing/2014/main" id="{5BC23D92-CD1B-4827-BE77-2AF2B225DBBF}"/>
              </a:ext>
            </a:extLst>
          </p:cNvPr>
          <p:cNvSpPr txBox="1"/>
          <p:nvPr/>
        </p:nvSpPr>
        <p:spPr>
          <a:xfrm>
            <a:off x="3695700" y="2000934"/>
            <a:ext cx="8026400" cy="3046988"/>
          </a:xfrm>
          <a:prstGeom prst="rect">
            <a:avLst/>
          </a:prstGeom>
          <a:noFill/>
        </p:spPr>
        <p:txBody>
          <a:bodyPr wrap="square" rtlCol="0">
            <a:spAutoFit/>
          </a:bodyPr>
          <a:lstStyle/>
          <a:p>
            <a:endParaRPr lang="en-US" sz="2400" b="1" dirty="0"/>
          </a:p>
          <a:p>
            <a:pPr marL="285750" indent="-285750">
              <a:buFont typeface="Arial" panose="020B0604020202020204" pitchFamily="34" charset="0"/>
              <a:buChar char="•"/>
            </a:pPr>
            <a:endParaRPr lang="en-US" sz="2400" b="1" dirty="0"/>
          </a:p>
          <a:p>
            <a:pPr marL="342900" indent="-342900">
              <a:buFont typeface="Wingdings" panose="05000000000000000000" pitchFamily="2" charset="2"/>
              <a:buChar char="v"/>
            </a:pPr>
            <a:r>
              <a:rPr lang="en-US" sz="2400" b="1" dirty="0"/>
              <a:t>12  years  US Navy Intelligence and Operations</a:t>
            </a:r>
          </a:p>
          <a:p>
            <a:pPr marL="342900" indent="-342900">
              <a:buFont typeface="Wingdings" panose="05000000000000000000" pitchFamily="2" charset="2"/>
              <a:buChar char="v"/>
            </a:pPr>
            <a:r>
              <a:rPr lang="en-US" sz="2400" b="1" dirty="0"/>
              <a:t>8 years of Category Management and New Product Development</a:t>
            </a:r>
          </a:p>
          <a:p>
            <a:pPr marL="342900" indent="-342900">
              <a:buFont typeface="Wingdings" panose="05000000000000000000" pitchFamily="2" charset="2"/>
              <a:buChar char="v"/>
            </a:pPr>
            <a:r>
              <a:rPr lang="en-US" sz="2400" b="1" dirty="0"/>
              <a:t>8 years Packaging Manufacturing, Distribution and Logistics </a:t>
            </a:r>
          </a:p>
          <a:p>
            <a:pPr marL="342900" indent="-342900">
              <a:buFont typeface="Wingdings" panose="05000000000000000000" pitchFamily="2" charset="2"/>
              <a:buChar char="v"/>
            </a:pPr>
            <a:r>
              <a:rPr lang="en-US" sz="2400" b="1" dirty="0"/>
              <a:t>“If you can think it I will find it”</a:t>
            </a:r>
          </a:p>
        </p:txBody>
      </p:sp>
      <p:pic>
        <p:nvPicPr>
          <p:cNvPr id="8" name="Picture 7">
            <a:extLst>
              <a:ext uri="{FF2B5EF4-FFF2-40B4-BE49-F238E27FC236}">
                <a16:creationId xmlns:a16="http://schemas.microsoft.com/office/drawing/2014/main" id="{25518A21-C018-4E18-98E6-506AABEEAFD4}"/>
              </a:ext>
            </a:extLst>
          </p:cNvPr>
          <p:cNvPicPr>
            <a:picLocks noChangeAspect="1"/>
          </p:cNvPicPr>
          <p:nvPr/>
        </p:nvPicPr>
        <p:blipFill>
          <a:blip r:embed="rId2"/>
          <a:stretch>
            <a:fillRect/>
          </a:stretch>
        </p:blipFill>
        <p:spPr>
          <a:xfrm>
            <a:off x="176744" y="5087940"/>
            <a:ext cx="1108251" cy="878614"/>
          </a:xfrm>
          <a:prstGeom prst="rect">
            <a:avLst/>
          </a:prstGeom>
        </p:spPr>
      </p:pic>
      <p:pic>
        <p:nvPicPr>
          <p:cNvPr id="10" name="Picture 9">
            <a:extLst>
              <a:ext uri="{FF2B5EF4-FFF2-40B4-BE49-F238E27FC236}">
                <a16:creationId xmlns:a16="http://schemas.microsoft.com/office/drawing/2014/main" id="{3C2A41FB-CC73-49B9-A3FB-C60961EDA830}"/>
              </a:ext>
            </a:extLst>
          </p:cNvPr>
          <p:cNvPicPr>
            <a:picLocks noChangeAspect="1"/>
          </p:cNvPicPr>
          <p:nvPr/>
        </p:nvPicPr>
        <p:blipFill>
          <a:blip r:embed="rId3"/>
          <a:stretch>
            <a:fillRect/>
          </a:stretch>
        </p:blipFill>
        <p:spPr>
          <a:xfrm>
            <a:off x="1496664" y="5047922"/>
            <a:ext cx="1819354" cy="878615"/>
          </a:xfrm>
          <a:prstGeom prst="rect">
            <a:avLst/>
          </a:prstGeom>
          <a:ln>
            <a:solidFill>
              <a:schemeClr val="bg1"/>
            </a:solidFill>
          </a:ln>
        </p:spPr>
      </p:pic>
      <p:pic>
        <p:nvPicPr>
          <p:cNvPr id="5" name="Picture 4">
            <a:extLst>
              <a:ext uri="{FF2B5EF4-FFF2-40B4-BE49-F238E27FC236}">
                <a16:creationId xmlns:a16="http://schemas.microsoft.com/office/drawing/2014/main" id="{BE3B578D-E094-4C4F-BDED-25B83E7ED1A6}"/>
              </a:ext>
            </a:extLst>
          </p:cNvPr>
          <p:cNvPicPr>
            <a:picLocks noChangeAspect="1"/>
          </p:cNvPicPr>
          <p:nvPr/>
        </p:nvPicPr>
        <p:blipFill>
          <a:blip r:embed="rId4"/>
          <a:stretch>
            <a:fillRect/>
          </a:stretch>
        </p:blipFill>
        <p:spPr>
          <a:xfrm>
            <a:off x="711106" y="1094123"/>
            <a:ext cx="2031107" cy="2665828"/>
          </a:xfrm>
          <a:prstGeom prst="rect">
            <a:avLst/>
          </a:prstGeom>
        </p:spPr>
      </p:pic>
    </p:spTree>
    <p:extLst>
      <p:ext uri="{BB962C8B-B14F-4D97-AF65-F5344CB8AC3E}">
        <p14:creationId xmlns:p14="http://schemas.microsoft.com/office/powerpoint/2010/main" val="131468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750A-438A-48F3-939C-EB560A915C69}"/>
              </a:ext>
            </a:extLst>
          </p:cNvPr>
          <p:cNvSpPr>
            <a:spLocks noGrp="1"/>
          </p:cNvSpPr>
          <p:nvPr>
            <p:ph type="title"/>
          </p:nvPr>
        </p:nvSpPr>
        <p:spPr>
          <a:xfrm>
            <a:off x="252918" y="1123837"/>
            <a:ext cx="3152891" cy="4601183"/>
          </a:xfrm>
        </p:spPr>
        <p:txBody>
          <a:bodyPr/>
          <a:lstStyle/>
          <a:p>
            <a:r>
              <a:rPr lang="en-US" dirty="0">
                <a:latin typeface="Arial Rounded MT Bold" panose="020F0704030504030204" pitchFamily="34" charset="0"/>
              </a:rPr>
              <a:t>Sourcing and New Product Development</a:t>
            </a:r>
            <a:br>
              <a:rPr lang="en-US" dirty="0">
                <a:latin typeface="Arial Rounded MT Bold" panose="020F0704030504030204" pitchFamily="34" charset="0"/>
              </a:rPr>
            </a:br>
            <a:br>
              <a:rPr lang="en-US" dirty="0"/>
            </a:br>
            <a:endParaRPr lang="en-US" sz="1800" dirty="0"/>
          </a:p>
        </p:txBody>
      </p:sp>
      <p:sp>
        <p:nvSpPr>
          <p:cNvPr id="3" name="Content Placeholder 2">
            <a:extLst>
              <a:ext uri="{FF2B5EF4-FFF2-40B4-BE49-F238E27FC236}">
                <a16:creationId xmlns:a16="http://schemas.microsoft.com/office/drawing/2014/main" id="{18AD4B0A-0161-448D-95C8-496AC885A9A3}"/>
              </a:ext>
            </a:extLst>
          </p:cNvPr>
          <p:cNvSpPr>
            <a:spLocks noGrp="1"/>
          </p:cNvSpPr>
          <p:nvPr>
            <p:ph sz="half" idx="1"/>
          </p:nvPr>
        </p:nvSpPr>
        <p:spPr>
          <a:xfrm>
            <a:off x="3867912" y="787400"/>
            <a:ext cx="3474720" cy="5201920"/>
          </a:xfrm>
        </p:spPr>
        <p:txBody>
          <a:bodyPr>
            <a:normAutofit/>
          </a:bodyPr>
          <a:lstStyle/>
          <a:p>
            <a:r>
              <a:rPr lang="en-US" dirty="0"/>
              <a:t>Review current offerings and Identify savings in material, services and operations.</a:t>
            </a:r>
          </a:p>
          <a:p>
            <a:r>
              <a:rPr lang="en-US" dirty="0"/>
              <a:t>Identify new product categories that provide a value or open up different sales channels for existing products.</a:t>
            </a:r>
          </a:p>
          <a:p>
            <a:r>
              <a:rPr lang="en-US" dirty="0"/>
              <a:t>Work with sales and marketing for new packaging designs. </a:t>
            </a:r>
          </a:p>
          <a:p>
            <a:r>
              <a:rPr lang="en-US" dirty="0"/>
              <a:t>Manage international logistics and warehousing to provide a value add/competitive edge vs competition. </a:t>
            </a:r>
          </a:p>
        </p:txBody>
      </p:sp>
      <p:pic>
        <p:nvPicPr>
          <p:cNvPr id="14" name="Picture 13">
            <a:extLst>
              <a:ext uri="{FF2B5EF4-FFF2-40B4-BE49-F238E27FC236}">
                <a16:creationId xmlns:a16="http://schemas.microsoft.com/office/drawing/2014/main" id="{8F1333C3-3B18-43A8-AA75-20D7A6071ABB}"/>
              </a:ext>
            </a:extLst>
          </p:cNvPr>
          <p:cNvPicPr>
            <a:picLocks noChangeAspect="1"/>
          </p:cNvPicPr>
          <p:nvPr/>
        </p:nvPicPr>
        <p:blipFill>
          <a:blip r:embed="rId2"/>
          <a:stretch>
            <a:fillRect/>
          </a:stretch>
        </p:blipFill>
        <p:spPr>
          <a:xfrm>
            <a:off x="925011" y="1047062"/>
            <a:ext cx="1573898" cy="1247775"/>
          </a:xfrm>
          <a:prstGeom prst="rect">
            <a:avLst/>
          </a:prstGeom>
        </p:spPr>
      </p:pic>
      <p:pic>
        <p:nvPicPr>
          <p:cNvPr id="16" name="Picture 15">
            <a:extLst>
              <a:ext uri="{FF2B5EF4-FFF2-40B4-BE49-F238E27FC236}">
                <a16:creationId xmlns:a16="http://schemas.microsoft.com/office/drawing/2014/main" id="{649637CD-D0C4-45E7-A24C-C86D0BF9E712}"/>
              </a:ext>
            </a:extLst>
          </p:cNvPr>
          <p:cNvPicPr>
            <a:picLocks noChangeAspect="1"/>
          </p:cNvPicPr>
          <p:nvPr/>
        </p:nvPicPr>
        <p:blipFill>
          <a:blip r:embed="rId3"/>
          <a:stretch>
            <a:fillRect/>
          </a:stretch>
        </p:blipFill>
        <p:spPr>
          <a:xfrm>
            <a:off x="753648" y="4713611"/>
            <a:ext cx="1946022" cy="939786"/>
          </a:xfrm>
          <a:prstGeom prst="rect">
            <a:avLst/>
          </a:prstGeom>
          <a:ln>
            <a:solidFill>
              <a:schemeClr val="bg1"/>
            </a:solidFill>
          </a:ln>
        </p:spPr>
      </p:pic>
      <p:pic>
        <p:nvPicPr>
          <p:cNvPr id="6" name="Picture 5" descr="A picture containing clipart&#10;&#10;Description generated with very high confidence">
            <a:extLst>
              <a:ext uri="{FF2B5EF4-FFF2-40B4-BE49-F238E27FC236}">
                <a16:creationId xmlns:a16="http://schemas.microsoft.com/office/drawing/2014/main" id="{3E674C26-6C82-48AC-8798-33E3D5F9845B}"/>
              </a:ext>
            </a:extLst>
          </p:cNvPr>
          <p:cNvPicPr>
            <a:picLocks noChangeAspect="1"/>
          </p:cNvPicPr>
          <p:nvPr/>
        </p:nvPicPr>
        <p:blipFill>
          <a:blip r:embed="rId4"/>
          <a:stretch>
            <a:fillRect/>
          </a:stretch>
        </p:blipFill>
        <p:spPr>
          <a:xfrm>
            <a:off x="7947212" y="915435"/>
            <a:ext cx="1757725" cy="755514"/>
          </a:xfrm>
          <a:prstGeom prst="rect">
            <a:avLst/>
          </a:prstGeom>
        </p:spPr>
      </p:pic>
      <p:pic>
        <p:nvPicPr>
          <p:cNvPr id="8" name="Picture 7">
            <a:extLst>
              <a:ext uri="{FF2B5EF4-FFF2-40B4-BE49-F238E27FC236}">
                <a16:creationId xmlns:a16="http://schemas.microsoft.com/office/drawing/2014/main" id="{D41E2F08-A96C-4EA3-8255-708CB630272D}"/>
              </a:ext>
            </a:extLst>
          </p:cNvPr>
          <p:cNvPicPr>
            <a:picLocks noChangeAspect="1"/>
          </p:cNvPicPr>
          <p:nvPr/>
        </p:nvPicPr>
        <p:blipFill>
          <a:blip r:embed="rId5"/>
          <a:stretch>
            <a:fillRect/>
          </a:stretch>
        </p:blipFill>
        <p:spPr>
          <a:xfrm>
            <a:off x="9903535" y="1038284"/>
            <a:ext cx="1518397" cy="632665"/>
          </a:xfrm>
          <a:prstGeom prst="rect">
            <a:avLst/>
          </a:prstGeom>
        </p:spPr>
      </p:pic>
      <p:pic>
        <p:nvPicPr>
          <p:cNvPr id="10" name="Picture 9" descr="A picture containing clipart&#10;&#10;Description generated with very high confidence">
            <a:extLst>
              <a:ext uri="{FF2B5EF4-FFF2-40B4-BE49-F238E27FC236}">
                <a16:creationId xmlns:a16="http://schemas.microsoft.com/office/drawing/2014/main" id="{88F3F2D1-FE5F-4898-8190-366C27900524}"/>
              </a:ext>
            </a:extLst>
          </p:cNvPr>
          <p:cNvPicPr>
            <a:picLocks noChangeAspect="1"/>
          </p:cNvPicPr>
          <p:nvPr/>
        </p:nvPicPr>
        <p:blipFill>
          <a:blip r:embed="rId6"/>
          <a:stretch>
            <a:fillRect/>
          </a:stretch>
        </p:blipFill>
        <p:spPr>
          <a:xfrm>
            <a:off x="8214121" y="1912627"/>
            <a:ext cx="1223906" cy="534439"/>
          </a:xfrm>
          <a:prstGeom prst="rect">
            <a:avLst/>
          </a:prstGeom>
        </p:spPr>
      </p:pic>
      <p:pic>
        <p:nvPicPr>
          <p:cNvPr id="12" name="Picture 11" descr="A close up of a sign&#10;&#10;Description generated with high confidence">
            <a:extLst>
              <a:ext uri="{FF2B5EF4-FFF2-40B4-BE49-F238E27FC236}">
                <a16:creationId xmlns:a16="http://schemas.microsoft.com/office/drawing/2014/main" id="{432D7139-B5E7-45F2-AF44-C2523177CD60}"/>
              </a:ext>
            </a:extLst>
          </p:cNvPr>
          <p:cNvPicPr>
            <a:picLocks noChangeAspect="1"/>
          </p:cNvPicPr>
          <p:nvPr/>
        </p:nvPicPr>
        <p:blipFill>
          <a:blip r:embed="rId7"/>
          <a:stretch>
            <a:fillRect/>
          </a:stretch>
        </p:blipFill>
        <p:spPr>
          <a:xfrm>
            <a:off x="9574291" y="1698878"/>
            <a:ext cx="2114550" cy="1193698"/>
          </a:xfrm>
          <a:prstGeom prst="rect">
            <a:avLst/>
          </a:prstGeom>
        </p:spPr>
      </p:pic>
      <p:pic>
        <p:nvPicPr>
          <p:cNvPr id="22" name="Picture 21">
            <a:extLst>
              <a:ext uri="{FF2B5EF4-FFF2-40B4-BE49-F238E27FC236}">
                <a16:creationId xmlns:a16="http://schemas.microsoft.com/office/drawing/2014/main" id="{7AF7EF31-1B55-445B-AC40-59F2E182DB1F}"/>
              </a:ext>
            </a:extLst>
          </p:cNvPr>
          <p:cNvPicPr>
            <a:picLocks noChangeAspect="1"/>
          </p:cNvPicPr>
          <p:nvPr/>
        </p:nvPicPr>
        <p:blipFill>
          <a:blip r:embed="rId8"/>
          <a:stretch>
            <a:fillRect/>
          </a:stretch>
        </p:blipFill>
        <p:spPr>
          <a:xfrm>
            <a:off x="7929400" y="3432119"/>
            <a:ext cx="2008532" cy="2008532"/>
          </a:xfrm>
          <a:prstGeom prst="rect">
            <a:avLst/>
          </a:prstGeom>
        </p:spPr>
      </p:pic>
      <p:pic>
        <p:nvPicPr>
          <p:cNvPr id="24" name="Picture 23" descr="A picture containing toiletry, skin cream, indoor&#10;&#10;Description generated with high confidence">
            <a:extLst>
              <a:ext uri="{FF2B5EF4-FFF2-40B4-BE49-F238E27FC236}">
                <a16:creationId xmlns:a16="http://schemas.microsoft.com/office/drawing/2014/main" id="{DDBC990D-A70C-4247-B2EE-35933CA5E835}"/>
              </a:ext>
            </a:extLst>
          </p:cNvPr>
          <p:cNvPicPr>
            <a:picLocks noChangeAspect="1"/>
          </p:cNvPicPr>
          <p:nvPr/>
        </p:nvPicPr>
        <p:blipFill>
          <a:blip r:embed="rId9"/>
          <a:stretch>
            <a:fillRect/>
          </a:stretch>
        </p:blipFill>
        <p:spPr>
          <a:xfrm>
            <a:off x="10013707" y="3960853"/>
            <a:ext cx="1298051" cy="1298051"/>
          </a:xfrm>
          <a:prstGeom prst="rect">
            <a:avLst/>
          </a:prstGeom>
        </p:spPr>
      </p:pic>
      <p:pic>
        <p:nvPicPr>
          <p:cNvPr id="5" name="Picture 4">
            <a:extLst>
              <a:ext uri="{FF2B5EF4-FFF2-40B4-BE49-F238E27FC236}">
                <a16:creationId xmlns:a16="http://schemas.microsoft.com/office/drawing/2014/main" id="{9AE9AB6E-63A1-44E1-9F13-2517C73EACB6}"/>
              </a:ext>
            </a:extLst>
          </p:cNvPr>
          <p:cNvPicPr>
            <a:picLocks noChangeAspect="1"/>
          </p:cNvPicPr>
          <p:nvPr/>
        </p:nvPicPr>
        <p:blipFill>
          <a:blip r:embed="rId10"/>
          <a:stretch>
            <a:fillRect/>
          </a:stretch>
        </p:blipFill>
        <p:spPr>
          <a:xfrm>
            <a:off x="10126637" y="2626479"/>
            <a:ext cx="1185681" cy="1185681"/>
          </a:xfrm>
          <a:prstGeom prst="rect">
            <a:avLst/>
          </a:prstGeom>
        </p:spPr>
      </p:pic>
      <p:pic>
        <p:nvPicPr>
          <p:cNvPr id="9" name="Picture 8">
            <a:extLst>
              <a:ext uri="{FF2B5EF4-FFF2-40B4-BE49-F238E27FC236}">
                <a16:creationId xmlns:a16="http://schemas.microsoft.com/office/drawing/2014/main" id="{D80A66D9-6808-4528-A981-03640552CD23}"/>
              </a:ext>
            </a:extLst>
          </p:cNvPr>
          <p:cNvPicPr>
            <a:picLocks noChangeAspect="1"/>
          </p:cNvPicPr>
          <p:nvPr/>
        </p:nvPicPr>
        <p:blipFill>
          <a:blip r:embed="rId11"/>
          <a:stretch>
            <a:fillRect/>
          </a:stretch>
        </p:blipFill>
        <p:spPr>
          <a:xfrm>
            <a:off x="8023037" y="2463342"/>
            <a:ext cx="1551254" cy="952500"/>
          </a:xfrm>
          <a:prstGeom prst="rect">
            <a:avLst/>
          </a:prstGeom>
        </p:spPr>
      </p:pic>
      <p:pic>
        <p:nvPicPr>
          <p:cNvPr id="13" name="Picture 12">
            <a:extLst>
              <a:ext uri="{FF2B5EF4-FFF2-40B4-BE49-F238E27FC236}">
                <a16:creationId xmlns:a16="http://schemas.microsoft.com/office/drawing/2014/main" id="{16DF3F33-6F89-4974-9286-878B9FE584BD}"/>
              </a:ext>
            </a:extLst>
          </p:cNvPr>
          <p:cNvPicPr>
            <a:picLocks noChangeAspect="1"/>
          </p:cNvPicPr>
          <p:nvPr/>
        </p:nvPicPr>
        <p:blipFill>
          <a:blip r:embed="rId12"/>
          <a:stretch>
            <a:fillRect/>
          </a:stretch>
        </p:blipFill>
        <p:spPr>
          <a:xfrm>
            <a:off x="8166903" y="5456928"/>
            <a:ext cx="1533525" cy="1152525"/>
          </a:xfrm>
          <a:prstGeom prst="rect">
            <a:avLst/>
          </a:prstGeom>
        </p:spPr>
      </p:pic>
    </p:spTree>
    <p:extLst>
      <p:ext uri="{BB962C8B-B14F-4D97-AF65-F5344CB8AC3E}">
        <p14:creationId xmlns:p14="http://schemas.microsoft.com/office/powerpoint/2010/main" val="182017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BA977-95B9-4558-BD24-972E0778FD5A}"/>
              </a:ext>
            </a:extLst>
          </p:cNvPr>
          <p:cNvSpPr>
            <a:spLocks noGrp="1"/>
          </p:cNvSpPr>
          <p:nvPr>
            <p:ph type="ctrTitle"/>
          </p:nvPr>
        </p:nvSpPr>
        <p:spPr/>
        <p:txBody>
          <a:bodyPr/>
          <a:lstStyle/>
          <a:p>
            <a:r>
              <a:rPr lang="en-US" sz="3600" dirty="0"/>
              <a:t>Brand Management Associates, Inc.</a:t>
            </a:r>
            <a:endParaRPr lang="en-US" dirty="0"/>
          </a:p>
        </p:txBody>
      </p:sp>
      <p:sp>
        <p:nvSpPr>
          <p:cNvPr id="3" name="Subtitle 2">
            <a:extLst>
              <a:ext uri="{FF2B5EF4-FFF2-40B4-BE49-F238E27FC236}">
                <a16:creationId xmlns:a16="http://schemas.microsoft.com/office/drawing/2014/main" id="{7AFD8505-30AF-4E02-B755-20AEA0947D54}"/>
              </a:ext>
            </a:extLst>
          </p:cNvPr>
          <p:cNvSpPr>
            <a:spLocks noGrp="1"/>
          </p:cNvSpPr>
          <p:nvPr>
            <p:ph type="subTitle" idx="1"/>
          </p:nvPr>
        </p:nvSpPr>
        <p:spPr/>
        <p:txBody>
          <a:bodyPr>
            <a:normAutofit/>
          </a:bodyPr>
          <a:lstStyle/>
          <a:p>
            <a:r>
              <a:rPr lang="en-US" dirty="0"/>
              <a:t>Craig Thacker </a:t>
            </a:r>
          </a:p>
          <a:p>
            <a:r>
              <a:rPr lang="en-US" dirty="0"/>
              <a:t>Director of Advertising, Marketing &amp; Design</a:t>
            </a:r>
          </a:p>
        </p:txBody>
      </p:sp>
      <p:pic>
        <p:nvPicPr>
          <p:cNvPr id="5" name="Picture 4">
            <a:extLst>
              <a:ext uri="{FF2B5EF4-FFF2-40B4-BE49-F238E27FC236}">
                <a16:creationId xmlns:a16="http://schemas.microsoft.com/office/drawing/2014/main" id="{5354F8ED-44EF-428D-98AF-90E373DFD6BD}"/>
              </a:ext>
            </a:extLst>
          </p:cNvPr>
          <p:cNvPicPr>
            <a:picLocks noChangeAspect="1"/>
          </p:cNvPicPr>
          <p:nvPr/>
        </p:nvPicPr>
        <p:blipFill>
          <a:blip r:embed="rId2"/>
          <a:stretch>
            <a:fillRect/>
          </a:stretch>
        </p:blipFill>
        <p:spPr>
          <a:xfrm>
            <a:off x="1206255" y="1456236"/>
            <a:ext cx="2985184" cy="2366633"/>
          </a:xfrm>
          <a:prstGeom prst="rect">
            <a:avLst/>
          </a:prstGeom>
        </p:spPr>
      </p:pic>
      <p:pic>
        <p:nvPicPr>
          <p:cNvPr id="11" name="Picture 10">
            <a:extLst>
              <a:ext uri="{FF2B5EF4-FFF2-40B4-BE49-F238E27FC236}">
                <a16:creationId xmlns:a16="http://schemas.microsoft.com/office/drawing/2014/main" id="{6BD65659-F21D-4CAD-BA16-043ED1051C60}"/>
              </a:ext>
            </a:extLst>
          </p:cNvPr>
          <p:cNvPicPr>
            <a:picLocks noChangeAspect="1"/>
          </p:cNvPicPr>
          <p:nvPr/>
        </p:nvPicPr>
        <p:blipFill>
          <a:blip r:embed="rId3"/>
          <a:stretch>
            <a:fillRect/>
          </a:stretch>
        </p:blipFill>
        <p:spPr>
          <a:xfrm>
            <a:off x="4996233" y="2010980"/>
            <a:ext cx="2603175" cy="1257143"/>
          </a:xfrm>
          <a:prstGeom prst="rect">
            <a:avLst/>
          </a:prstGeom>
          <a:ln>
            <a:solidFill>
              <a:schemeClr val="bg1"/>
            </a:solidFill>
          </a:ln>
        </p:spPr>
      </p:pic>
    </p:spTree>
    <p:extLst>
      <p:ext uri="{BB962C8B-B14F-4D97-AF65-F5344CB8AC3E}">
        <p14:creationId xmlns:p14="http://schemas.microsoft.com/office/powerpoint/2010/main" val="220141505"/>
      </p:ext>
    </p:extLst>
  </p:cSld>
  <p:clrMapOvr>
    <a:masterClrMapping/>
  </p:clrMapOvr>
</p:sld>
</file>

<file path=ppt/theme/theme1.xml><?xml version="1.0" encoding="utf-8"?>
<a:theme xmlns:a="http://schemas.openxmlformats.org/drawingml/2006/main" name="Fra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1719</TotalTime>
  <Words>1967</Words>
  <Application>Microsoft Office PowerPoint</Application>
  <PresentationFormat>Widescreen</PresentationFormat>
  <Paragraphs>249</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Rounded MT Bold</vt:lpstr>
      <vt:lpstr>Candara</vt:lpstr>
      <vt:lpstr>Cooper Black</vt:lpstr>
      <vt:lpstr>Corbel</vt:lpstr>
      <vt:lpstr>Wingdings</vt:lpstr>
      <vt:lpstr>Wingdings 2</vt:lpstr>
      <vt:lpstr>Frame</vt:lpstr>
      <vt:lpstr>PowerPoint Presentation</vt:lpstr>
      <vt:lpstr>Brand Management Associates, Inc.</vt:lpstr>
      <vt:lpstr>      Background</vt:lpstr>
      <vt:lpstr>About us </vt:lpstr>
      <vt:lpstr>Support Services  </vt:lpstr>
      <vt:lpstr>Brand Management Associates, Inc.</vt:lpstr>
      <vt:lpstr>    Will’s  Background</vt:lpstr>
      <vt:lpstr>Sourcing and New Product Development  </vt:lpstr>
      <vt:lpstr>Brand Management Associates, Inc.</vt:lpstr>
      <vt:lpstr>    Craig’s  Background</vt:lpstr>
      <vt:lpstr>Medline </vt:lpstr>
      <vt:lpstr>Moore Medical </vt:lpstr>
      <vt:lpstr>PK International </vt:lpstr>
      <vt:lpstr>Jinny Beauty Supply</vt:lpstr>
      <vt:lpstr>Special Project</vt:lpstr>
      <vt:lpstr>PowerPoint Presentation</vt:lpstr>
      <vt:lpstr>Brand Management Associates, Inc.</vt:lpstr>
      <vt:lpstr>Background</vt:lpstr>
      <vt:lpstr>BMA’s  WORK    CARE Program</vt:lpstr>
      <vt:lpstr>True Value Hardware</vt:lpstr>
      <vt:lpstr>Distribution America / DA Online</vt:lpstr>
      <vt:lpstr>Orgill </vt:lpstr>
      <vt:lpstr>Mid States Distribution</vt:lpstr>
      <vt:lpstr>MID - STATES Form</vt:lpstr>
      <vt:lpstr>Associate Representatives Major Accounts  Brand Management has selected a premier group of Special Market Account Managers to penetrate major accounts for Beiersdorf.  These accounts represent historical gaps in retailing BDF products yet have significant opportunities to extend our overall reach</vt:lpstr>
      <vt:lpstr>TriMark Restaurant Equipment</vt:lpstr>
      <vt:lpstr>RaceTrac Fuel Stations</vt:lpstr>
      <vt:lpstr>Diaz Foods Specialty Food Distributor</vt:lpstr>
      <vt:lpstr>College Campus GA State, GA Tech, Kennesaw State</vt:lpstr>
      <vt:lpstr>Imperial Dade Disposable &amp; Chemical Distributor</vt:lpstr>
      <vt:lpstr>TriMark Restaurant Equipment</vt:lpstr>
      <vt:lpstr>Southern Refreshments Micro Market</vt:lpstr>
      <vt:lpstr>New Project Tattoo Aftercare Kit</vt:lpstr>
      <vt:lpstr>Brand Management Associates, Inc.</vt:lpstr>
      <vt:lpstr>   Jerry’s  Background</vt:lpstr>
      <vt:lpstr>Brand Management Associates, Inc.</vt:lpstr>
      <vt:lpstr>Background</vt:lpstr>
      <vt:lpstr>Bilo Limited Beauty Supply Distributors</vt:lpstr>
      <vt:lpstr>OpenTip E-Commerce Retailer</vt:lpstr>
      <vt:lpstr>Total Source Network E-Commerce Retailer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Management Associates, Inc.</dc:title>
  <dc:creator>Ed Hogan</dc:creator>
  <cp:lastModifiedBy>Harvey Ruttenberg</cp:lastModifiedBy>
  <cp:revision>81</cp:revision>
  <dcterms:created xsi:type="dcterms:W3CDTF">2018-02-07T17:42:55Z</dcterms:created>
  <dcterms:modified xsi:type="dcterms:W3CDTF">2019-01-23T17:14:55Z</dcterms:modified>
</cp:coreProperties>
</file>